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0" r:id="rId7"/>
    <p:sldId id="261" r:id="rId8"/>
    <p:sldId id="269" r:id="rId9"/>
    <p:sldId id="262" r:id="rId10"/>
    <p:sldId id="263" r:id="rId11"/>
    <p:sldId id="264" r:id="rId12"/>
    <p:sldId id="265" r:id="rId13"/>
    <p:sldId id="271" r:id="rId14"/>
    <p:sldId id="266" r:id="rId15"/>
    <p:sldId id="272" r:id="rId16"/>
    <p:sldId id="267" r:id="rId17"/>
    <p:sldId id="273" r:id="rId18"/>
    <p:sldId id="268"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344A-AA9F-7074-E1CB-1269C78835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A7AC6-79C9-1574-9AB7-265179E9D2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EA77C-7BF8-26E6-8130-07A8FC000A3E}"/>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985F3765-D10D-1233-B2B2-C34A976E9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62DAD-57CB-A1DB-116A-CA4D274FA411}"/>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3706457471"/>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B9CC-DFA8-593B-306D-5BB02E4E04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CAD5F-8FBA-8E55-2AD9-DB03B7523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82580-C0B5-1502-5275-74E6C83D9F52}"/>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222D7300-D20D-C817-9177-39A58C844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20CB4-A9E5-D9CC-DD97-01EF3561A86C}"/>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152948622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3DD2B-9676-ECBA-88F0-1AC1BEFA6D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75D08F-4323-0923-3040-DD1D5BC54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1207B-673B-BCA7-82F5-D393224B11C9}"/>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4F1F9D8E-C067-7548-83D0-EE338A094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FDBD8-44E3-BBA1-7D24-1A1EA5E6ED5F}"/>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61893027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5AE9-A5EC-1897-35BC-7897015E8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0CC570-E80C-4304-2A4F-EE1CB97221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5B54D-FC57-60A5-9EAE-4EBC94F06AC6}"/>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54BABFDE-FDEA-AF23-5F09-0518B532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99DC8-C028-43F6-91A9-1EC3521A5546}"/>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1660905316"/>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9205-652C-5390-748A-075157CF4D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7E08FC-3B70-1112-E8A0-DA73F1DE93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3A284E-D364-E232-3714-C4AF29464558}"/>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7DB7007C-BBA5-62E7-251F-630D1E204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3BE5A-EB1A-AF04-0498-C7EB5EC8C31D}"/>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457912326"/>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5713-16DB-E14F-DD92-E659838C1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D44B2-4DD0-53E3-F7D3-6804A74549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66B67-E6A1-CABC-5FAB-DB59FAB176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5B37-1D08-10E8-F90D-4E2F0437E9C5}"/>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6" name="Footer Placeholder 5">
            <a:extLst>
              <a:ext uri="{FF2B5EF4-FFF2-40B4-BE49-F238E27FC236}">
                <a16:creationId xmlns:a16="http://schemas.microsoft.com/office/drawing/2014/main" id="{DF91CF20-301D-A9E6-7AB6-151AF60DB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6486D-2EE8-CF7C-BD93-5A3062B8B744}"/>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2690836833"/>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D040-3653-B9B8-978D-4AD4E87E8B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05B85D-9568-8A4F-56AD-CE89AB8636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C6F439-3F93-FC74-FA73-18C0CC25E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5188EF-0FCB-7ADA-A707-41D785D0D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B36393-64AB-3579-182B-85B2600CD3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ACBCC6-7896-14BB-5117-09988BB41221}"/>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8" name="Footer Placeholder 7">
            <a:extLst>
              <a:ext uri="{FF2B5EF4-FFF2-40B4-BE49-F238E27FC236}">
                <a16:creationId xmlns:a16="http://schemas.microsoft.com/office/drawing/2014/main" id="{045064F1-A3A7-488F-13DD-FCDE0A9719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24842-F305-0F40-5E69-43718145F0EF}"/>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1839194854"/>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8D3F-A01C-1C67-F380-10192C86F8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449881-7971-AC6D-1167-AE4F7EAC37D4}"/>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4" name="Footer Placeholder 3">
            <a:extLst>
              <a:ext uri="{FF2B5EF4-FFF2-40B4-BE49-F238E27FC236}">
                <a16:creationId xmlns:a16="http://schemas.microsoft.com/office/drawing/2014/main" id="{B455D043-40CA-A6C3-67FA-57443FAFE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A6E443-A209-D0B6-3C15-97CDBA2A01ED}"/>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380300985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82B63-879F-132F-9FF2-83FBDF2DFFF0}"/>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3" name="Footer Placeholder 2">
            <a:extLst>
              <a:ext uri="{FF2B5EF4-FFF2-40B4-BE49-F238E27FC236}">
                <a16:creationId xmlns:a16="http://schemas.microsoft.com/office/drawing/2014/main" id="{CEDD74EA-081E-52AF-60A5-00BE5D6E2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FB03D-35B3-EE73-0406-D47459455147}"/>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3760893972"/>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0FD3-93FD-A292-FA32-FFF0AB02F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7EAB5A-3324-918D-F7FE-B43201FAB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29482F-3A60-7F3B-5088-D86294656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A4DB3-6EBA-1DFE-5688-430BCB815408}"/>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6" name="Footer Placeholder 5">
            <a:extLst>
              <a:ext uri="{FF2B5EF4-FFF2-40B4-BE49-F238E27FC236}">
                <a16:creationId xmlns:a16="http://schemas.microsoft.com/office/drawing/2014/main" id="{C7AD920C-262D-E545-118C-7AD21F5FE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E42C0-ABAF-A175-A042-4C571A72B699}"/>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1938702234"/>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2B9D-2565-E522-AFC5-44951E07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C1E3A-5C7D-438B-C103-DB2929AD51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996603-71EB-507B-A6D2-C277E1BB2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83CD2-C822-A4A6-6BB7-2D4E93E73A9B}"/>
              </a:ext>
            </a:extLst>
          </p:cNvPr>
          <p:cNvSpPr>
            <a:spLocks noGrp="1"/>
          </p:cNvSpPr>
          <p:nvPr>
            <p:ph type="dt" sz="half" idx="10"/>
          </p:nvPr>
        </p:nvSpPr>
        <p:spPr/>
        <p:txBody>
          <a:bodyPr/>
          <a:lstStyle/>
          <a:p>
            <a:fld id="{2EAF6E44-DBBE-4323-948D-6F25DA87D7E9}" type="datetimeFigureOut">
              <a:rPr lang="en-US" smtClean="0"/>
              <a:t>27-Jan-26</a:t>
            </a:fld>
            <a:endParaRPr lang="en-US"/>
          </a:p>
        </p:txBody>
      </p:sp>
      <p:sp>
        <p:nvSpPr>
          <p:cNvPr id="6" name="Footer Placeholder 5">
            <a:extLst>
              <a:ext uri="{FF2B5EF4-FFF2-40B4-BE49-F238E27FC236}">
                <a16:creationId xmlns:a16="http://schemas.microsoft.com/office/drawing/2014/main" id="{04C30320-5FCE-4FEE-EBA8-E9F7FDE4AF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CBBC9A-FFBA-990B-C661-7DFAAE1BEE0A}"/>
              </a:ext>
            </a:extLst>
          </p:cNvPr>
          <p:cNvSpPr>
            <a:spLocks noGrp="1"/>
          </p:cNvSpPr>
          <p:nvPr>
            <p:ph type="sldNum" sz="quarter" idx="12"/>
          </p:nvPr>
        </p:nvSpPr>
        <p:spPr/>
        <p:txBody>
          <a:bodyPr/>
          <a:lstStyle/>
          <a:p>
            <a:fld id="{BB32B74C-D7E4-4CD1-AE53-FCADA688BF38}" type="slidenum">
              <a:rPr lang="en-US" smtClean="0"/>
              <a:t>‹#›</a:t>
            </a:fld>
            <a:endParaRPr lang="en-US"/>
          </a:p>
        </p:txBody>
      </p:sp>
    </p:spTree>
    <p:extLst>
      <p:ext uri="{BB962C8B-B14F-4D97-AF65-F5344CB8AC3E}">
        <p14:creationId xmlns:p14="http://schemas.microsoft.com/office/powerpoint/2010/main" val="618085172"/>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C9DA3-A113-CF82-0E90-7D7DA1501B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A86DC6-E866-0F8D-E83F-1DA9E82B3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6F0CD-055E-A9B7-5EF4-B2B958DE6A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F6E44-DBBE-4323-948D-6F25DA87D7E9}" type="datetimeFigureOut">
              <a:rPr lang="en-US" smtClean="0"/>
              <a:t>27-Jan-26</a:t>
            </a:fld>
            <a:endParaRPr lang="en-US"/>
          </a:p>
        </p:txBody>
      </p:sp>
      <p:sp>
        <p:nvSpPr>
          <p:cNvPr id="5" name="Footer Placeholder 4">
            <a:extLst>
              <a:ext uri="{FF2B5EF4-FFF2-40B4-BE49-F238E27FC236}">
                <a16:creationId xmlns:a16="http://schemas.microsoft.com/office/drawing/2014/main" id="{361717E5-6972-AFE3-E559-5CEDE5022F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1A55CD-F485-AAA7-9201-CDB1FF3344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32B74C-D7E4-4CD1-AE53-FCADA688BF38}" type="slidenum">
              <a:rPr lang="en-US" smtClean="0"/>
              <a:t>‹#›</a:t>
            </a:fld>
            <a:endParaRPr lang="en-US"/>
          </a:p>
        </p:txBody>
      </p:sp>
    </p:spTree>
    <p:extLst>
      <p:ext uri="{BB962C8B-B14F-4D97-AF65-F5344CB8AC3E}">
        <p14:creationId xmlns:p14="http://schemas.microsoft.com/office/powerpoint/2010/main" val="3367973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F69F-2B6B-DED5-5E69-2BCA08E9EF1C}"/>
              </a:ext>
            </a:extLst>
          </p:cNvPr>
          <p:cNvSpPr>
            <a:spLocks noGrp="1"/>
          </p:cNvSpPr>
          <p:nvPr>
            <p:ph type="ctrTitle"/>
          </p:nvPr>
        </p:nvSpPr>
        <p:spPr/>
        <p:txBody>
          <a:bodyPr anchor="ctr">
            <a:normAutofit fontScale="90000"/>
          </a:bodyPr>
          <a:lstStyle/>
          <a:p>
            <a:r>
              <a:rPr lang="it-IT" b="1" dirty="0"/>
              <a:t>Artificial vs. Reality: Quantifying Gender Bias in Generative AI</a:t>
            </a:r>
            <a:endParaRPr lang="en-US" b="1" dirty="0"/>
          </a:p>
        </p:txBody>
      </p:sp>
      <p:sp>
        <p:nvSpPr>
          <p:cNvPr id="3" name="Subtitle 2">
            <a:extLst>
              <a:ext uri="{FF2B5EF4-FFF2-40B4-BE49-F238E27FC236}">
                <a16:creationId xmlns:a16="http://schemas.microsoft.com/office/drawing/2014/main" id="{B89ED0E5-D5E7-D98F-A7EF-86B6F9F7E985}"/>
              </a:ext>
            </a:extLst>
          </p:cNvPr>
          <p:cNvSpPr>
            <a:spLocks noGrp="1"/>
          </p:cNvSpPr>
          <p:nvPr>
            <p:ph type="subTitle" idx="1"/>
          </p:nvPr>
        </p:nvSpPr>
        <p:spPr/>
        <p:txBody>
          <a:bodyPr>
            <a:normAutofit lnSpcReduction="10000"/>
          </a:bodyPr>
          <a:lstStyle/>
          <a:p>
            <a:r>
              <a:rPr lang="en-US" b="1" dirty="0"/>
              <a:t>A Comparative Analysis of Stable Diffusion v1.5 against Real-World Baselines (Flickr30k)</a:t>
            </a:r>
          </a:p>
          <a:p>
            <a:endParaRPr lang="en-US" dirty="0"/>
          </a:p>
          <a:p>
            <a:r>
              <a:rPr lang="en-US" dirty="0"/>
              <a:t>Muhammed Fariz Palli </a:t>
            </a:r>
            <a:r>
              <a:rPr lang="en-US"/>
              <a:t>Valappil</a:t>
            </a:r>
            <a:endParaRPr lang="en-US" dirty="0"/>
          </a:p>
        </p:txBody>
      </p:sp>
    </p:spTree>
    <p:extLst>
      <p:ext uri="{BB962C8B-B14F-4D97-AF65-F5344CB8AC3E}">
        <p14:creationId xmlns:p14="http://schemas.microsoft.com/office/powerpoint/2010/main" val="3786782435"/>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7474-5D59-5C27-9C05-E62A8182209E}"/>
              </a:ext>
            </a:extLst>
          </p:cNvPr>
          <p:cNvSpPr>
            <a:spLocks noGrp="1"/>
          </p:cNvSpPr>
          <p:nvPr>
            <p:ph type="title"/>
          </p:nvPr>
        </p:nvSpPr>
        <p:spPr>
          <a:xfrm>
            <a:off x="1721570" y="242578"/>
            <a:ext cx="8748860" cy="1152590"/>
          </a:xfrm>
        </p:spPr>
        <p:txBody>
          <a:bodyPr>
            <a:normAutofit/>
          </a:bodyPr>
          <a:lstStyle/>
          <a:p>
            <a:r>
              <a:rPr lang="en-US" sz="3600" b="1" dirty="0"/>
              <a:t>Step 4 - Data Aggregation (compare_images.py)</a:t>
            </a:r>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E3A7F833-D16B-6877-23E8-2A3330171418}"/>
                  </a:ext>
                </a:extLst>
              </p:cNvPr>
              <p:cNvSpPr>
                <a:spLocks noGrp="1" noChangeArrowheads="1"/>
              </p:cNvSpPr>
              <p:nvPr>
                <p:ph idx="1"/>
              </p:nvPr>
            </p:nvSpPr>
            <p:spPr bwMode="auto">
              <a:xfrm>
                <a:off x="838200" y="1796654"/>
                <a:ext cx="4894006" cy="44092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Objective: </a:t>
                </a:r>
                <a:r>
                  <a:rPr kumimoji="0" lang="en-US" altLang="en-US" sz="1800" b="0" i="0" u="none" strike="noStrike" cap="none" normalizeH="0" baseline="0" dirty="0">
                    <a:ln>
                      <a:noFill/>
                    </a:ln>
                    <a:solidFill>
                      <a:schemeClr val="tx1"/>
                    </a:solidFill>
                    <a:effectLst/>
                  </a:rPr>
                  <a:t>To calculate the "Gender Gap."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The Logic: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This script acts as the statistical engine.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It loads both analysis_real.csv and analysis_ai.csv. It cleans the data by filtering only for </a:t>
                </a:r>
                <a:r>
                  <a:rPr kumimoji="0" lang="en-US" altLang="en-US" sz="1800" i="1" u="none" strike="noStrike" cap="none" normalizeH="0" baseline="0" dirty="0" err="1">
                    <a:ln>
                      <a:noFill/>
                    </a:ln>
                    <a:solidFill>
                      <a:schemeClr val="tx1"/>
                    </a:solidFill>
                    <a:effectLst/>
                  </a:rPr>
                  <a:t>face_detected</a:t>
                </a:r>
                <a:r>
                  <a:rPr kumimoji="0" lang="en-US" altLang="en-US" sz="1800" i="1" u="none" strike="noStrike" cap="none" normalizeH="0" baseline="0" dirty="0">
                    <a:ln>
                      <a:noFill/>
                    </a:ln>
                    <a:solidFill>
                      <a:schemeClr val="tx1"/>
                    </a:solidFill>
                    <a:effectLst/>
                  </a:rPr>
                  <a:t> == 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Key Calculation: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For each role, the script calculates the % Female Representation: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lvl="0" indent="0" eaLnBrk="0" fontAlgn="base" hangingPunct="0">
                  <a:lnSpc>
                    <a:spcPct val="100000"/>
                  </a:lnSpc>
                  <a:spcBef>
                    <a:spcPct val="0"/>
                  </a:spcBef>
                  <a:spcAft>
                    <a:spcPct val="0"/>
                  </a:spcAft>
                  <a:buNone/>
                </a:pPr>
                <a14:m>
                  <m:oMath xmlns:m="http://schemas.openxmlformats.org/officeDocument/2006/math">
                    <m:r>
                      <a:rPr kumimoji="0" lang="en-US" altLang="en-US" sz="1800" b="0" i="1" u="none" strike="noStrike" cap="none" normalizeH="0" baseline="0" smtClean="0">
                        <a:ln>
                          <a:noFill/>
                        </a:ln>
                        <a:solidFill>
                          <a:schemeClr val="tx1"/>
                        </a:solidFill>
                        <a:effectLst/>
                        <a:latin typeface="Cambria Math" panose="02040503050406030204" pitchFamily="18" charset="0"/>
                      </a:rPr>
                      <m:t>𝑃𝑒𝑟𝑐𝑒𝑛𝑡𝑎𝑔𝑒</m:t>
                    </m:r>
                    <m:r>
                      <a:rPr kumimoji="0" lang="en-US" altLang="en-US" sz="1800" b="0" i="1" u="none" strike="noStrike" cap="none" normalizeH="0" baseline="0" smtClean="0">
                        <a:ln>
                          <a:noFill/>
                        </a:ln>
                        <a:solidFill>
                          <a:schemeClr val="tx1"/>
                        </a:solidFill>
                        <a:effectLst/>
                        <a:latin typeface="Cambria Math" panose="02040503050406030204" pitchFamily="18" charset="0"/>
                      </a:rPr>
                      <m:t>=</m:t>
                    </m:r>
                    <m:d>
                      <m:dPr>
                        <m:ctrlPr>
                          <a:rPr kumimoji="0" lang="en-US" altLang="en-US" sz="1800" b="0" i="1" u="none" strike="noStrike" cap="none" normalizeH="0" baseline="0" smtClean="0">
                            <a:ln>
                              <a:noFill/>
                            </a:ln>
                            <a:solidFill>
                              <a:schemeClr val="tx1"/>
                            </a:solidFill>
                            <a:effectLst/>
                            <a:latin typeface="Cambria Math" panose="02040503050406030204" pitchFamily="18" charset="0"/>
                          </a:rPr>
                        </m:ctrlPr>
                      </m:dPr>
                      <m:e>
                        <m:f>
                          <m:fPr>
                            <m:ctrlPr>
                              <a:rPr kumimoji="0" lang="en-US" altLang="en-US" sz="1800" b="0" i="1" u="none" strike="noStrike" cap="none" normalizeH="0" baseline="0" smtClean="0">
                                <a:ln>
                                  <a:noFill/>
                                </a:ln>
                                <a:solidFill>
                                  <a:schemeClr val="tx1"/>
                                </a:solidFill>
                                <a:effectLst/>
                                <a:latin typeface="Cambria Math" panose="02040503050406030204" pitchFamily="18" charset="0"/>
                              </a:rPr>
                            </m:ctrlPr>
                          </m:fPr>
                          <m:num>
                            <m:r>
                              <a:rPr kumimoji="0" lang="en-US" altLang="en-US" sz="1800" b="0" i="1" u="none" strike="noStrike" cap="none" normalizeH="0" baseline="0" smtClean="0">
                                <a:ln>
                                  <a:noFill/>
                                </a:ln>
                                <a:solidFill>
                                  <a:schemeClr val="tx1"/>
                                </a:solidFill>
                                <a:effectLst/>
                                <a:latin typeface="Cambria Math" panose="02040503050406030204" pitchFamily="18" charset="0"/>
                              </a:rPr>
                              <m:t>𝐶𝑜𝑢𝑛𝑡</m:t>
                            </m:r>
                            <m:r>
                              <a:rPr kumimoji="0" lang="en-US" altLang="en-US" sz="1800" b="0" i="1" u="none" strike="noStrike" cap="none" normalizeH="0" baseline="0" smtClean="0">
                                <a:ln>
                                  <a:noFill/>
                                </a:ln>
                                <a:solidFill>
                                  <a:schemeClr val="tx1"/>
                                </a:solidFill>
                                <a:effectLst/>
                                <a:latin typeface="Cambria Math" panose="02040503050406030204" pitchFamily="18" charset="0"/>
                              </a:rPr>
                              <m:t> </m:t>
                            </m:r>
                            <m:r>
                              <a:rPr kumimoji="0" lang="en-US" altLang="en-US" sz="1800" b="0" i="1" u="none" strike="noStrike" cap="none" normalizeH="0" baseline="0" smtClean="0">
                                <a:ln>
                                  <a:noFill/>
                                </a:ln>
                                <a:solidFill>
                                  <a:schemeClr val="tx1"/>
                                </a:solidFill>
                                <a:effectLst/>
                                <a:latin typeface="Cambria Math" panose="02040503050406030204" pitchFamily="18" charset="0"/>
                              </a:rPr>
                              <m:t>𝑜𝑓</m:t>
                            </m:r>
                            <m:r>
                              <a:rPr kumimoji="0" lang="en-US" altLang="en-US" sz="1800" b="0" i="1" u="none" strike="noStrike" cap="none" normalizeH="0" baseline="0" smtClean="0">
                                <a:ln>
                                  <a:noFill/>
                                </a:ln>
                                <a:solidFill>
                                  <a:schemeClr val="tx1"/>
                                </a:solidFill>
                                <a:effectLst/>
                                <a:latin typeface="Cambria Math" panose="02040503050406030204" pitchFamily="18" charset="0"/>
                              </a:rPr>
                              <m:t> </m:t>
                            </m:r>
                            <m:r>
                              <a:rPr kumimoji="0" lang="en-US" altLang="en-US" sz="1800" b="0" i="1" u="none" strike="noStrike" cap="none" normalizeH="0" baseline="0" smtClean="0">
                                <a:ln>
                                  <a:noFill/>
                                </a:ln>
                                <a:solidFill>
                                  <a:schemeClr val="tx1"/>
                                </a:solidFill>
                                <a:effectLst/>
                                <a:latin typeface="Cambria Math" panose="02040503050406030204" pitchFamily="18" charset="0"/>
                              </a:rPr>
                              <m:t>𝑊𝑜𝑚𝑒𝑛</m:t>
                            </m:r>
                          </m:num>
                          <m:den>
                            <m:r>
                              <a:rPr kumimoji="0" lang="en-US" altLang="en-US" sz="1800" b="0" i="1" u="none" strike="noStrike" cap="none" normalizeH="0" baseline="0" smtClean="0">
                                <a:ln>
                                  <a:noFill/>
                                </a:ln>
                                <a:solidFill>
                                  <a:schemeClr val="tx1"/>
                                </a:solidFill>
                                <a:effectLst/>
                                <a:latin typeface="Cambria Math" panose="02040503050406030204" pitchFamily="18" charset="0"/>
                              </a:rPr>
                              <m:t>𝑇𝑜𝑡𝑎𝑙</m:t>
                            </m:r>
                            <m:r>
                              <a:rPr kumimoji="0" lang="en-US" altLang="en-US" sz="1800" b="0" i="1" u="none" strike="noStrike" cap="none" normalizeH="0" baseline="0" smtClean="0">
                                <a:ln>
                                  <a:noFill/>
                                </a:ln>
                                <a:solidFill>
                                  <a:schemeClr val="tx1"/>
                                </a:solidFill>
                                <a:effectLst/>
                                <a:latin typeface="Cambria Math" panose="02040503050406030204" pitchFamily="18" charset="0"/>
                              </a:rPr>
                              <m:t> </m:t>
                            </m:r>
                            <m:r>
                              <a:rPr kumimoji="0" lang="en-US" altLang="en-US" sz="1800" b="0" i="1" u="none" strike="noStrike" cap="none" normalizeH="0" baseline="0" smtClean="0">
                                <a:ln>
                                  <a:noFill/>
                                </a:ln>
                                <a:solidFill>
                                  <a:schemeClr val="tx1"/>
                                </a:solidFill>
                                <a:effectLst/>
                                <a:latin typeface="Cambria Math" panose="02040503050406030204" pitchFamily="18" charset="0"/>
                              </a:rPr>
                              <m:t>𝑓𝑎𝑐𝑒</m:t>
                            </m:r>
                            <m:r>
                              <a:rPr kumimoji="0" lang="en-US" altLang="en-US" sz="1800" b="0" i="1" u="none" strike="noStrike" cap="none" normalizeH="0" baseline="0" smtClean="0">
                                <a:ln>
                                  <a:noFill/>
                                </a:ln>
                                <a:solidFill>
                                  <a:schemeClr val="tx1"/>
                                </a:solidFill>
                                <a:effectLst/>
                                <a:latin typeface="Cambria Math" panose="02040503050406030204" pitchFamily="18" charset="0"/>
                              </a:rPr>
                              <m:t> </m:t>
                            </m:r>
                            <m:r>
                              <a:rPr kumimoji="0" lang="en-US" altLang="en-US" sz="1800" b="0" i="1" u="none" strike="noStrike" cap="none" normalizeH="0" baseline="0" smtClean="0">
                                <a:ln>
                                  <a:noFill/>
                                </a:ln>
                                <a:solidFill>
                                  <a:schemeClr val="tx1"/>
                                </a:solidFill>
                                <a:effectLst/>
                                <a:latin typeface="Cambria Math" panose="02040503050406030204" pitchFamily="18" charset="0"/>
                              </a:rPr>
                              <m:t>𝑑𝑒𝑡𝑒𝑐𝑡𝑒𝑑</m:t>
                            </m:r>
                          </m:den>
                        </m:f>
                      </m:e>
                    </m:d>
                    <m:r>
                      <a:rPr kumimoji="0" lang="en-US" altLang="en-US" sz="1800" b="0" i="1" u="none" strike="noStrike" cap="none" normalizeH="0" baseline="0" smtClean="0">
                        <a:ln>
                          <a:noFill/>
                        </a:ln>
                        <a:solidFill>
                          <a:schemeClr val="tx1"/>
                        </a:solidFill>
                        <a:effectLst/>
                        <a:latin typeface="Cambria Math" panose="02040503050406030204" pitchFamily="18" charset="0"/>
                      </a:rPr>
                      <m:t> ∗100</m:t>
                    </m:r>
                  </m:oMath>
                </a14:m>
                <a:r>
                  <a:rPr kumimoji="0" lang="en-US" altLang="en-US"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It computes this for both datasets side-by-side and calculates the absolute difference (The Delta). This output drives the final visualization.</a:t>
                </a:r>
              </a:p>
            </p:txBody>
          </p:sp>
        </mc:Choice>
        <mc:Fallback xmlns="">
          <p:sp>
            <p:nvSpPr>
              <p:cNvPr id="4" name="Rectangle 1">
                <a:extLst>
                  <a:ext uri="{FF2B5EF4-FFF2-40B4-BE49-F238E27FC236}">
                    <a16:creationId xmlns:a16="http://schemas.microsoft.com/office/drawing/2014/main" id="{E3A7F833-D16B-6877-23E8-2A3330171418}"/>
                  </a:ext>
                </a:extLst>
              </p:cNvPr>
              <p:cNvSpPr>
                <a:spLocks noGrp="1" noRot="1" noChangeAspect="1" noMove="1" noResize="1" noEditPoints="1" noAdjustHandles="1" noChangeArrowheads="1" noChangeShapeType="1" noTextEdit="1"/>
              </p:cNvSpPr>
              <p:nvPr>
                <p:ph idx="1"/>
              </p:nvPr>
            </p:nvSpPr>
            <p:spPr bwMode="auto">
              <a:xfrm>
                <a:off x="838200" y="1796654"/>
                <a:ext cx="4894006" cy="4409284"/>
              </a:xfrm>
              <a:prstGeom prst="rect">
                <a:avLst/>
              </a:prstGeom>
              <a:blipFill>
                <a:blip r:embed="rId2"/>
                <a:stretch>
                  <a:fillRect l="-1122" t="-277" r="-1995" b="-16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31032B98-2DB9-657C-7C25-15D2241C1910}"/>
              </a:ext>
            </a:extLst>
          </p:cNvPr>
          <p:cNvPicPr>
            <a:picLocks noChangeAspect="1"/>
          </p:cNvPicPr>
          <p:nvPr/>
        </p:nvPicPr>
        <p:blipFill>
          <a:blip r:embed="rId3"/>
          <a:stretch>
            <a:fillRect/>
          </a:stretch>
        </p:blipFill>
        <p:spPr>
          <a:xfrm>
            <a:off x="5809103" y="1690688"/>
            <a:ext cx="6106377" cy="4458322"/>
          </a:xfrm>
          <a:prstGeom prst="rect">
            <a:avLst/>
          </a:prstGeom>
        </p:spPr>
      </p:pic>
    </p:spTree>
    <p:extLst>
      <p:ext uri="{BB962C8B-B14F-4D97-AF65-F5344CB8AC3E}">
        <p14:creationId xmlns:p14="http://schemas.microsoft.com/office/powerpoint/2010/main" val="178763932"/>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27574-ED58-0840-CF33-AA72CFFD862E}"/>
              </a:ext>
            </a:extLst>
          </p:cNvPr>
          <p:cNvSpPr>
            <a:spLocks noGrp="1"/>
          </p:cNvSpPr>
          <p:nvPr>
            <p:ph type="title"/>
          </p:nvPr>
        </p:nvSpPr>
        <p:spPr>
          <a:xfrm>
            <a:off x="2919294" y="374552"/>
            <a:ext cx="6326171" cy="1256285"/>
          </a:xfrm>
        </p:spPr>
        <p:txBody>
          <a:bodyPr>
            <a:normAutofit/>
          </a:bodyPr>
          <a:lstStyle/>
          <a:p>
            <a:r>
              <a:rPr lang="en-US" sz="3600" b="1" dirty="0"/>
              <a:t>Step 5 - Visualization (visualize.py)</a:t>
            </a:r>
          </a:p>
        </p:txBody>
      </p:sp>
      <p:pic>
        <p:nvPicPr>
          <p:cNvPr id="5" name="Content Placeholder 4">
            <a:extLst>
              <a:ext uri="{FF2B5EF4-FFF2-40B4-BE49-F238E27FC236}">
                <a16:creationId xmlns:a16="http://schemas.microsoft.com/office/drawing/2014/main" id="{B298233F-FA50-C763-EB2D-C890D041AB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528" y="2069432"/>
            <a:ext cx="6962494" cy="3481247"/>
          </a:xfrm>
        </p:spPr>
      </p:pic>
      <p:sp>
        <p:nvSpPr>
          <p:cNvPr id="6" name="TextBox 5">
            <a:extLst>
              <a:ext uri="{FF2B5EF4-FFF2-40B4-BE49-F238E27FC236}">
                <a16:creationId xmlns:a16="http://schemas.microsoft.com/office/drawing/2014/main" id="{0B6884E3-6871-46BF-D6ED-3ADC6D0EC811}"/>
              </a:ext>
            </a:extLst>
          </p:cNvPr>
          <p:cNvSpPr txBox="1"/>
          <p:nvPr/>
        </p:nvSpPr>
        <p:spPr>
          <a:xfrm>
            <a:off x="838200" y="2380580"/>
            <a:ext cx="4245077" cy="3170099"/>
          </a:xfrm>
          <a:prstGeom prst="rect">
            <a:avLst/>
          </a:prstGeom>
          <a:noFill/>
        </p:spPr>
        <p:txBody>
          <a:bodyPr wrap="square" rtlCol="0">
            <a:spAutoFit/>
          </a:bodyPr>
          <a:lstStyle/>
          <a:p>
            <a:r>
              <a:rPr lang="en-US" sz="2000" b="1" dirty="0"/>
              <a:t>Objective:</a:t>
            </a:r>
            <a:r>
              <a:rPr lang="en-US" sz="2000" dirty="0"/>
              <a:t> To translate the statistics into an undeniable visual argument. </a:t>
            </a:r>
            <a:r>
              <a:rPr lang="en-US" sz="2000" b="1" dirty="0"/>
              <a:t>The Logic:</a:t>
            </a:r>
            <a:r>
              <a:rPr lang="en-US" sz="2000" dirty="0"/>
              <a:t> Using matplotlib and seaborn, this script generates a comparative bar chart.</a:t>
            </a:r>
          </a:p>
          <a:p>
            <a:r>
              <a:rPr lang="en-US" sz="2000" b="1" dirty="0"/>
              <a:t>Blue Bars (Real World):</a:t>
            </a:r>
            <a:r>
              <a:rPr lang="en-US" sz="2000" dirty="0"/>
              <a:t> Represent the Flickr30k baseline.</a:t>
            </a:r>
          </a:p>
          <a:p>
            <a:r>
              <a:rPr lang="en-US" sz="2000" b="1" dirty="0"/>
              <a:t>Red Bars (AI Generated):</a:t>
            </a:r>
            <a:r>
              <a:rPr lang="en-US" sz="2000" dirty="0"/>
              <a:t> Represent the Stable Diffusion output.</a:t>
            </a:r>
          </a:p>
          <a:p>
            <a:endParaRPr lang="en-US" sz="2000" dirty="0"/>
          </a:p>
        </p:txBody>
      </p:sp>
    </p:spTree>
    <p:extLst>
      <p:ext uri="{BB962C8B-B14F-4D97-AF65-F5344CB8AC3E}">
        <p14:creationId xmlns:p14="http://schemas.microsoft.com/office/powerpoint/2010/main" val="84793948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C2FDA4-7854-F0A1-DB8E-03424FAF3642}"/>
              </a:ext>
            </a:extLst>
          </p:cNvPr>
          <p:cNvPicPr>
            <a:picLocks noChangeAspect="1"/>
          </p:cNvPicPr>
          <p:nvPr/>
        </p:nvPicPr>
        <p:blipFill>
          <a:blip r:embed="rId2"/>
          <a:stretch>
            <a:fillRect/>
          </a:stretch>
        </p:blipFill>
        <p:spPr>
          <a:xfrm>
            <a:off x="7719060" y="928338"/>
            <a:ext cx="2391109" cy="5001323"/>
          </a:xfrm>
          <a:prstGeom prst="rect">
            <a:avLst/>
          </a:prstGeom>
        </p:spPr>
      </p:pic>
      <p:sp>
        <p:nvSpPr>
          <p:cNvPr id="2" name="Title 1">
            <a:extLst>
              <a:ext uri="{FF2B5EF4-FFF2-40B4-BE49-F238E27FC236}">
                <a16:creationId xmlns:a16="http://schemas.microsoft.com/office/drawing/2014/main" id="{4598B5CA-C69F-0D9C-0D61-4D780272EFB1}"/>
              </a:ext>
            </a:extLst>
          </p:cNvPr>
          <p:cNvSpPr>
            <a:spLocks noGrp="1"/>
          </p:cNvSpPr>
          <p:nvPr>
            <p:ph type="title"/>
          </p:nvPr>
        </p:nvSpPr>
        <p:spPr>
          <a:xfrm>
            <a:off x="1429339" y="278691"/>
            <a:ext cx="9333321" cy="1299293"/>
          </a:xfrm>
        </p:spPr>
        <p:txBody>
          <a:bodyPr>
            <a:normAutofit/>
          </a:bodyPr>
          <a:lstStyle/>
          <a:p>
            <a:r>
              <a:rPr lang="en-US" sz="3600" b="1" dirty="0"/>
              <a:t>Key Findings - The "Nurse" &amp; "Scientist" Anomalies</a:t>
            </a:r>
          </a:p>
        </p:txBody>
      </p:sp>
      <p:sp>
        <p:nvSpPr>
          <p:cNvPr id="3" name="Content Placeholder 2">
            <a:extLst>
              <a:ext uri="{FF2B5EF4-FFF2-40B4-BE49-F238E27FC236}">
                <a16:creationId xmlns:a16="http://schemas.microsoft.com/office/drawing/2014/main" id="{D9C39B96-C978-07EB-64D4-5D476AEDEF27}"/>
              </a:ext>
            </a:extLst>
          </p:cNvPr>
          <p:cNvSpPr>
            <a:spLocks noGrp="1"/>
          </p:cNvSpPr>
          <p:nvPr>
            <p:ph idx="1"/>
          </p:nvPr>
        </p:nvSpPr>
        <p:spPr>
          <a:xfrm>
            <a:off x="875906" y="2566311"/>
            <a:ext cx="5977379" cy="2388157"/>
          </a:xfrm>
        </p:spPr>
        <p:txBody>
          <a:bodyPr>
            <a:normAutofit/>
          </a:bodyPr>
          <a:lstStyle/>
          <a:p>
            <a:pPr marL="0" indent="0">
              <a:buNone/>
            </a:pPr>
            <a:r>
              <a:rPr lang="en-US" sz="2000" b="1" dirty="0"/>
              <a:t>Finding 1: The Caregiver Stereotype (Nurse)</a:t>
            </a:r>
            <a:endParaRPr lang="en-US" sz="2000" dirty="0"/>
          </a:p>
          <a:p>
            <a:r>
              <a:rPr lang="en-US" sz="2000" b="1" dirty="0"/>
              <a:t>Real World:</a:t>
            </a:r>
            <a:r>
              <a:rPr lang="en-US" sz="2000" dirty="0"/>
              <a:t> Nursing is female-dominated (~56% female in our data), but men exist in the field.</a:t>
            </a:r>
          </a:p>
          <a:p>
            <a:r>
              <a:rPr lang="en-US" sz="2000" b="1" dirty="0"/>
              <a:t>AI World:</a:t>
            </a:r>
            <a:r>
              <a:rPr lang="en-US" sz="2000" dirty="0"/>
              <a:t> The model output </a:t>
            </a:r>
            <a:r>
              <a:rPr lang="en-US" sz="2000" b="1" dirty="0"/>
              <a:t>100% female</a:t>
            </a:r>
            <a:r>
              <a:rPr lang="en-US" sz="2000" dirty="0"/>
              <a:t> nurses. It took a real-world lean and turned it into an absolute rule, erasing male nurses entirely.</a:t>
            </a:r>
          </a:p>
          <a:p>
            <a:endParaRPr lang="en-US" sz="2000" dirty="0"/>
          </a:p>
        </p:txBody>
      </p:sp>
    </p:spTree>
    <p:extLst>
      <p:ext uri="{BB962C8B-B14F-4D97-AF65-F5344CB8AC3E}">
        <p14:creationId xmlns:p14="http://schemas.microsoft.com/office/powerpoint/2010/main" val="2469491437"/>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329EB7-E9D7-C9B3-6FCF-08053BC20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8650" y="3624504"/>
            <a:ext cx="3029103" cy="3029103"/>
          </a:xfrm>
        </p:spPr>
      </p:pic>
      <p:pic>
        <p:nvPicPr>
          <p:cNvPr id="7" name="Picture 6">
            <a:extLst>
              <a:ext uri="{FF2B5EF4-FFF2-40B4-BE49-F238E27FC236}">
                <a16:creationId xmlns:a16="http://schemas.microsoft.com/office/drawing/2014/main" id="{8BE7EC36-B6D2-6432-53F9-1AC3483D3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274" y="3624504"/>
            <a:ext cx="3029103" cy="3029103"/>
          </a:xfrm>
          <a:prstGeom prst="rect">
            <a:avLst/>
          </a:prstGeom>
        </p:spPr>
      </p:pic>
      <p:pic>
        <p:nvPicPr>
          <p:cNvPr id="9" name="Picture 8">
            <a:extLst>
              <a:ext uri="{FF2B5EF4-FFF2-40B4-BE49-F238E27FC236}">
                <a16:creationId xmlns:a16="http://schemas.microsoft.com/office/drawing/2014/main" id="{2678660C-71C4-C9E9-28B4-34BDD8432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24" y="3579267"/>
            <a:ext cx="3029103" cy="3029103"/>
          </a:xfrm>
          <a:prstGeom prst="rect">
            <a:avLst/>
          </a:prstGeom>
        </p:spPr>
      </p:pic>
      <p:pic>
        <p:nvPicPr>
          <p:cNvPr id="11" name="Picture 10">
            <a:extLst>
              <a:ext uri="{FF2B5EF4-FFF2-40B4-BE49-F238E27FC236}">
                <a16:creationId xmlns:a16="http://schemas.microsoft.com/office/drawing/2014/main" id="{32CA85E6-2E6E-7A22-B1CF-E4011BD11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8650" y="413819"/>
            <a:ext cx="3029103" cy="3029103"/>
          </a:xfrm>
          <a:prstGeom prst="rect">
            <a:avLst/>
          </a:prstGeom>
        </p:spPr>
      </p:pic>
      <p:pic>
        <p:nvPicPr>
          <p:cNvPr id="13" name="Picture 12">
            <a:extLst>
              <a:ext uri="{FF2B5EF4-FFF2-40B4-BE49-F238E27FC236}">
                <a16:creationId xmlns:a16="http://schemas.microsoft.com/office/drawing/2014/main" id="{9F8C03B1-90FF-BE7B-0827-0E95B2A3A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274" y="399897"/>
            <a:ext cx="3029103" cy="3029103"/>
          </a:xfrm>
          <a:prstGeom prst="rect">
            <a:avLst/>
          </a:prstGeom>
        </p:spPr>
      </p:pic>
      <p:pic>
        <p:nvPicPr>
          <p:cNvPr id="15" name="Picture 14">
            <a:extLst>
              <a:ext uri="{FF2B5EF4-FFF2-40B4-BE49-F238E27FC236}">
                <a16:creationId xmlns:a16="http://schemas.microsoft.com/office/drawing/2014/main" id="{52420DDC-B27F-B077-6B7C-E33BCD458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7625" y="409460"/>
            <a:ext cx="3029103" cy="3029103"/>
          </a:xfrm>
          <a:prstGeom prst="rect">
            <a:avLst/>
          </a:prstGeom>
        </p:spPr>
      </p:pic>
    </p:spTree>
    <p:extLst>
      <p:ext uri="{BB962C8B-B14F-4D97-AF65-F5344CB8AC3E}">
        <p14:creationId xmlns:p14="http://schemas.microsoft.com/office/powerpoint/2010/main" val="218819969"/>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07DB2-A45E-F2DD-B2B7-83BD6FD4B4F5}"/>
              </a:ext>
            </a:extLst>
          </p:cNvPr>
          <p:cNvSpPr>
            <a:spLocks noGrp="1"/>
          </p:cNvSpPr>
          <p:nvPr>
            <p:ph idx="1"/>
          </p:nvPr>
        </p:nvSpPr>
        <p:spPr>
          <a:xfrm>
            <a:off x="998456" y="2080149"/>
            <a:ext cx="5694575" cy="3151728"/>
          </a:xfrm>
        </p:spPr>
        <p:txBody>
          <a:bodyPr>
            <a:normAutofit/>
          </a:bodyPr>
          <a:lstStyle/>
          <a:p>
            <a:pPr marL="0" indent="0">
              <a:buNone/>
            </a:pPr>
            <a:r>
              <a:rPr lang="en-US" sz="2000" b="1" dirty="0"/>
              <a:t>Finding 2: The STEM Gap (Scientist)</a:t>
            </a:r>
            <a:endParaRPr lang="en-US" sz="2000" dirty="0"/>
          </a:p>
          <a:p>
            <a:r>
              <a:rPr lang="en-US" sz="2000" b="1" dirty="0"/>
              <a:t>Real World:</a:t>
            </a:r>
            <a:r>
              <a:rPr lang="en-US" sz="2000" dirty="0"/>
              <a:t> The baseline showed a roughly balanced or slightly male-leaning distribution.</a:t>
            </a:r>
          </a:p>
          <a:p>
            <a:r>
              <a:rPr lang="en-US" sz="2000" b="1" dirty="0"/>
              <a:t>AI World:</a:t>
            </a:r>
            <a:r>
              <a:rPr lang="en-US" sz="2000" dirty="0"/>
              <a:t> The AI generated predominantly male scientists (~90%+ male), significantly underrepresenting women compared to the reality captured in Flickr photos.</a:t>
            </a:r>
          </a:p>
          <a:p>
            <a:endParaRPr lang="en-US" sz="2000" dirty="0"/>
          </a:p>
        </p:txBody>
      </p:sp>
      <p:pic>
        <p:nvPicPr>
          <p:cNvPr id="5" name="Picture 4">
            <a:extLst>
              <a:ext uri="{FF2B5EF4-FFF2-40B4-BE49-F238E27FC236}">
                <a16:creationId xmlns:a16="http://schemas.microsoft.com/office/drawing/2014/main" id="{BE4A1758-202F-6A03-1C83-75719FACC3D3}"/>
              </a:ext>
            </a:extLst>
          </p:cNvPr>
          <p:cNvPicPr>
            <a:picLocks noChangeAspect="1"/>
          </p:cNvPicPr>
          <p:nvPr/>
        </p:nvPicPr>
        <p:blipFill>
          <a:blip r:embed="rId2"/>
          <a:stretch>
            <a:fillRect/>
          </a:stretch>
        </p:blipFill>
        <p:spPr>
          <a:xfrm>
            <a:off x="7798456" y="1869083"/>
            <a:ext cx="1629002" cy="3362794"/>
          </a:xfrm>
          <a:prstGeom prst="rect">
            <a:avLst/>
          </a:prstGeom>
        </p:spPr>
      </p:pic>
    </p:spTree>
    <p:extLst>
      <p:ext uri="{BB962C8B-B14F-4D97-AF65-F5344CB8AC3E}">
        <p14:creationId xmlns:p14="http://schemas.microsoft.com/office/powerpoint/2010/main" val="363089723"/>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24D4304-0306-8202-B924-363DF6987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022" y="3641257"/>
            <a:ext cx="2809274" cy="2809274"/>
          </a:xfrm>
          <a:prstGeom prst="rect">
            <a:avLst/>
          </a:prstGeom>
        </p:spPr>
      </p:pic>
      <p:pic>
        <p:nvPicPr>
          <p:cNvPr id="43" name="Picture 42">
            <a:extLst>
              <a:ext uri="{FF2B5EF4-FFF2-40B4-BE49-F238E27FC236}">
                <a16:creationId xmlns:a16="http://schemas.microsoft.com/office/drawing/2014/main" id="{B6B82B5E-AB05-78BB-7A9D-221697562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750" y="492310"/>
            <a:ext cx="2809274" cy="2809274"/>
          </a:xfrm>
          <a:prstGeom prst="rect">
            <a:avLst/>
          </a:prstGeom>
        </p:spPr>
      </p:pic>
      <p:pic>
        <p:nvPicPr>
          <p:cNvPr id="45" name="Picture 44">
            <a:extLst>
              <a:ext uri="{FF2B5EF4-FFF2-40B4-BE49-F238E27FC236}">
                <a16:creationId xmlns:a16="http://schemas.microsoft.com/office/drawing/2014/main" id="{3A44A3D3-7CC7-D028-ECA1-C9944F0C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022" y="492310"/>
            <a:ext cx="2809274" cy="2809274"/>
          </a:xfrm>
          <a:prstGeom prst="rect">
            <a:avLst/>
          </a:prstGeom>
        </p:spPr>
      </p:pic>
      <p:pic>
        <p:nvPicPr>
          <p:cNvPr id="47" name="Picture 46">
            <a:extLst>
              <a:ext uri="{FF2B5EF4-FFF2-40B4-BE49-F238E27FC236}">
                <a16:creationId xmlns:a16="http://schemas.microsoft.com/office/drawing/2014/main" id="{9E085D9F-02DF-704D-87E3-921AAF68C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2386" y="3641257"/>
            <a:ext cx="2809274" cy="2809274"/>
          </a:xfrm>
          <a:prstGeom prst="rect">
            <a:avLst/>
          </a:prstGeom>
        </p:spPr>
      </p:pic>
      <p:pic>
        <p:nvPicPr>
          <p:cNvPr id="51" name="Picture 50">
            <a:extLst>
              <a:ext uri="{FF2B5EF4-FFF2-40B4-BE49-F238E27FC236}">
                <a16:creationId xmlns:a16="http://schemas.microsoft.com/office/drawing/2014/main" id="{BE9E0763-869B-1E1E-E629-24BB7C09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386" y="492310"/>
            <a:ext cx="2809274" cy="2809274"/>
          </a:xfrm>
          <a:prstGeom prst="rect">
            <a:avLst/>
          </a:prstGeom>
        </p:spPr>
      </p:pic>
      <p:pic>
        <p:nvPicPr>
          <p:cNvPr id="53" name="Picture 52">
            <a:extLst>
              <a:ext uri="{FF2B5EF4-FFF2-40B4-BE49-F238E27FC236}">
                <a16:creationId xmlns:a16="http://schemas.microsoft.com/office/drawing/2014/main" id="{53EBA86A-BBDE-948A-F81D-EB2D412DF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9750" y="3641257"/>
            <a:ext cx="2809274" cy="2809274"/>
          </a:xfrm>
          <a:prstGeom prst="rect">
            <a:avLst/>
          </a:prstGeom>
        </p:spPr>
      </p:pic>
    </p:spTree>
    <p:extLst>
      <p:ext uri="{BB962C8B-B14F-4D97-AF65-F5344CB8AC3E}">
        <p14:creationId xmlns:p14="http://schemas.microsoft.com/office/powerpoint/2010/main" val="3330007272"/>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B54D-FE74-C30A-E771-5812FCEDD3FC}"/>
              </a:ext>
            </a:extLst>
          </p:cNvPr>
          <p:cNvSpPr>
            <a:spLocks noGrp="1"/>
          </p:cNvSpPr>
          <p:nvPr>
            <p:ph type="title"/>
          </p:nvPr>
        </p:nvSpPr>
        <p:spPr>
          <a:xfrm>
            <a:off x="2334312" y="327419"/>
            <a:ext cx="7523375" cy="1265712"/>
          </a:xfrm>
        </p:spPr>
        <p:txBody>
          <a:bodyPr>
            <a:normAutofit/>
          </a:bodyPr>
          <a:lstStyle/>
          <a:p>
            <a:r>
              <a:rPr lang="en-US" sz="3600" b="1" dirty="0"/>
              <a:t>Key Findings - The "Artist" Temporal Bias</a:t>
            </a:r>
          </a:p>
        </p:txBody>
      </p:sp>
      <p:sp>
        <p:nvSpPr>
          <p:cNvPr id="3" name="Content Placeholder 2">
            <a:extLst>
              <a:ext uri="{FF2B5EF4-FFF2-40B4-BE49-F238E27FC236}">
                <a16:creationId xmlns:a16="http://schemas.microsoft.com/office/drawing/2014/main" id="{3F99BD3C-E09E-2090-D691-B74C0497E856}"/>
              </a:ext>
            </a:extLst>
          </p:cNvPr>
          <p:cNvSpPr>
            <a:spLocks noGrp="1"/>
          </p:cNvSpPr>
          <p:nvPr>
            <p:ph idx="1"/>
          </p:nvPr>
        </p:nvSpPr>
        <p:spPr>
          <a:xfrm>
            <a:off x="1045590" y="2202697"/>
            <a:ext cx="5911392" cy="3156166"/>
          </a:xfrm>
        </p:spPr>
        <p:txBody>
          <a:bodyPr>
            <a:normAutofit/>
          </a:bodyPr>
          <a:lstStyle/>
          <a:p>
            <a:r>
              <a:rPr lang="en-US" sz="2000" b="1" dirty="0"/>
              <a:t>The "Artist" Anomaly:</a:t>
            </a:r>
            <a:endParaRPr lang="en-US" sz="2000" dirty="0"/>
          </a:p>
          <a:p>
            <a:r>
              <a:rPr lang="en-US" sz="2000" b="1" dirty="0"/>
              <a:t>Real World:</a:t>
            </a:r>
            <a:r>
              <a:rPr lang="en-US" sz="2000" dirty="0"/>
              <a:t> 45% Female representation. Art is a diverse field.</a:t>
            </a:r>
          </a:p>
          <a:p>
            <a:r>
              <a:rPr lang="en-US" sz="2000" b="1" dirty="0"/>
              <a:t>AI World:</a:t>
            </a:r>
            <a:r>
              <a:rPr lang="en-US" sz="2000" dirty="0"/>
              <a:t> Only ~10% Female representation.</a:t>
            </a:r>
          </a:p>
          <a:p>
            <a:r>
              <a:rPr lang="en-US" sz="2000" b="1" dirty="0"/>
              <a:t>Interpretation:</a:t>
            </a:r>
            <a:r>
              <a:rPr lang="en-US" sz="2000" dirty="0"/>
              <a:t> This reveals a </a:t>
            </a:r>
            <a:r>
              <a:rPr lang="en-US" sz="2000" b="1" dirty="0"/>
              <a:t>Temporal Bias</a:t>
            </a:r>
            <a:r>
              <a:rPr lang="en-US" sz="2000" dirty="0"/>
              <a:t>. When trained on "Art," the model likely over-indexes on historical paintings by "Old Masters" (Van Gogh, Monet, Da Vinci). </a:t>
            </a:r>
          </a:p>
        </p:txBody>
      </p:sp>
      <p:pic>
        <p:nvPicPr>
          <p:cNvPr id="5" name="Picture 4">
            <a:extLst>
              <a:ext uri="{FF2B5EF4-FFF2-40B4-BE49-F238E27FC236}">
                <a16:creationId xmlns:a16="http://schemas.microsoft.com/office/drawing/2014/main" id="{65B26621-FE67-AA06-45DF-A063038C88DB}"/>
              </a:ext>
            </a:extLst>
          </p:cNvPr>
          <p:cNvPicPr>
            <a:picLocks noChangeAspect="1"/>
          </p:cNvPicPr>
          <p:nvPr/>
        </p:nvPicPr>
        <p:blipFill>
          <a:blip r:embed="rId2"/>
          <a:stretch>
            <a:fillRect/>
          </a:stretch>
        </p:blipFill>
        <p:spPr>
          <a:xfrm>
            <a:off x="7508002" y="2008183"/>
            <a:ext cx="2191056" cy="3105583"/>
          </a:xfrm>
          <a:prstGeom prst="rect">
            <a:avLst/>
          </a:prstGeom>
        </p:spPr>
      </p:pic>
    </p:spTree>
    <p:extLst>
      <p:ext uri="{BB962C8B-B14F-4D97-AF65-F5344CB8AC3E}">
        <p14:creationId xmlns:p14="http://schemas.microsoft.com/office/powerpoint/2010/main" val="2861156903"/>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5EE7374-0391-3CA0-BC34-0329E0482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462" y="600301"/>
            <a:ext cx="2752939" cy="2752939"/>
          </a:xfrm>
          <a:prstGeom prst="rect">
            <a:avLst/>
          </a:prstGeom>
        </p:spPr>
      </p:pic>
      <p:pic>
        <p:nvPicPr>
          <p:cNvPr id="25" name="Picture 24">
            <a:extLst>
              <a:ext uri="{FF2B5EF4-FFF2-40B4-BE49-F238E27FC236}">
                <a16:creationId xmlns:a16="http://schemas.microsoft.com/office/drawing/2014/main" id="{165E0F33-0175-17AB-DE82-BC14FCCA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51" y="3575546"/>
            <a:ext cx="2752939" cy="2752939"/>
          </a:xfrm>
          <a:prstGeom prst="rect">
            <a:avLst/>
          </a:prstGeom>
        </p:spPr>
      </p:pic>
      <p:pic>
        <p:nvPicPr>
          <p:cNvPr id="27" name="Picture 26">
            <a:extLst>
              <a:ext uri="{FF2B5EF4-FFF2-40B4-BE49-F238E27FC236}">
                <a16:creationId xmlns:a16="http://schemas.microsoft.com/office/drawing/2014/main" id="{0FFB4362-DD0D-5B04-69B1-DD86E486B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692" y="3564832"/>
            <a:ext cx="2752939" cy="2752939"/>
          </a:xfrm>
          <a:prstGeom prst="rect">
            <a:avLst/>
          </a:prstGeom>
        </p:spPr>
      </p:pic>
      <p:pic>
        <p:nvPicPr>
          <p:cNvPr id="29" name="Picture 28">
            <a:extLst>
              <a:ext uri="{FF2B5EF4-FFF2-40B4-BE49-F238E27FC236}">
                <a16:creationId xmlns:a16="http://schemas.microsoft.com/office/drawing/2014/main" id="{A86CADE9-37F5-4FC7-776A-075EDF6F2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0692" y="600301"/>
            <a:ext cx="2752939" cy="2752939"/>
          </a:xfrm>
          <a:prstGeom prst="rect">
            <a:avLst/>
          </a:prstGeom>
        </p:spPr>
      </p:pic>
      <p:pic>
        <p:nvPicPr>
          <p:cNvPr id="31" name="Picture 30">
            <a:extLst>
              <a:ext uri="{FF2B5EF4-FFF2-40B4-BE49-F238E27FC236}">
                <a16:creationId xmlns:a16="http://schemas.microsoft.com/office/drawing/2014/main" id="{65053A22-3980-177E-E9F7-C4BDF9CA8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1410" y="3564832"/>
            <a:ext cx="2752939" cy="2752939"/>
          </a:xfrm>
          <a:prstGeom prst="rect">
            <a:avLst/>
          </a:prstGeom>
        </p:spPr>
      </p:pic>
      <p:pic>
        <p:nvPicPr>
          <p:cNvPr id="37" name="Picture 36">
            <a:extLst>
              <a:ext uri="{FF2B5EF4-FFF2-40B4-BE49-F238E27FC236}">
                <a16:creationId xmlns:a16="http://schemas.microsoft.com/office/drawing/2014/main" id="{03BA3957-F9EF-0651-8662-753F169FB2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410" y="600301"/>
            <a:ext cx="2752939" cy="2752939"/>
          </a:xfrm>
          <a:prstGeom prst="rect">
            <a:avLst/>
          </a:prstGeom>
        </p:spPr>
      </p:pic>
    </p:spTree>
    <p:extLst>
      <p:ext uri="{BB962C8B-B14F-4D97-AF65-F5344CB8AC3E}">
        <p14:creationId xmlns:p14="http://schemas.microsoft.com/office/powerpoint/2010/main" val="316342894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73B-410D-23C4-3250-EA5F0CCDEBED}"/>
              </a:ext>
            </a:extLst>
          </p:cNvPr>
          <p:cNvSpPr>
            <a:spLocks noGrp="1"/>
          </p:cNvSpPr>
          <p:nvPr>
            <p:ph type="title"/>
          </p:nvPr>
        </p:nvSpPr>
        <p:spPr/>
        <p:txBody>
          <a:bodyPr>
            <a:normAutofit/>
          </a:bodyPr>
          <a:lstStyle/>
          <a:p>
            <a:r>
              <a:rPr lang="en-US" b="1" dirty="0"/>
              <a:t>Conclusion &amp; Future Work</a:t>
            </a:r>
          </a:p>
        </p:txBody>
      </p:sp>
      <p:sp>
        <p:nvSpPr>
          <p:cNvPr id="3" name="Content Placeholder 2">
            <a:extLst>
              <a:ext uri="{FF2B5EF4-FFF2-40B4-BE49-F238E27FC236}">
                <a16:creationId xmlns:a16="http://schemas.microsoft.com/office/drawing/2014/main" id="{8AAF9EF6-8220-A0AC-F9FE-1AE54D3460DF}"/>
              </a:ext>
            </a:extLst>
          </p:cNvPr>
          <p:cNvSpPr>
            <a:spLocks noGrp="1"/>
          </p:cNvSpPr>
          <p:nvPr>
            <p:ph idx="1"/>
          </p:nvPr>
        </p:nvSpPr>
        <p:spPr/>
        <p:txBody>
          <a:bodyPr>
            <a:normAutofit/>
          </a:bodyPr>
          <a:lstStyle/>
          <a:p>
            <a:pPr marL="0" indent="0">
              <a:buNone/>
            </a:pPr>
            <a:r>
              <a:rPr lang="en-US" sz="2000" b="1" dirty="0"/>
              <a:t>Conclusion:</a:t>
            </a:r>
            <a:r>
              <a:rPr lang="en-US" sz="2000" dirty="0"/>
              <a:t> The project confirms that Stable Diffusion v1.5 does not mirror reality; it caricatures it. It consistently reduces the diversity found in real-world data (Flickr30k) into narrow, stereotypical outputs.</a:t>
            </a:r>
          </a:p>
          <a:p>
            <a:pPr marL="0" indent="0">
              <a:buNone/>
            </a:pPr>
            <a:r>
              <a:rPr lang="en-US" sz="2000" b="1" dirty="0"/>
              <a:t>Limitations:</a:t>
            </a:r>
            <a:endParaRPr lang="en-US" sz="2000" dirty="0"/>
          </a:p>
          <a:p>
            <a:r>
              <a:rPr lang="en-US" sz="2000" b="1" dirty="0"/>
              <a:t>Sample Size:</a:t>
            </a:r>
            <a:r>
              <a:rPr lang="en-US" sz="2000" dirty="0"/>
              <a:t> Some real-world categories (e.g., Scientist) had small sample sizes in the Flickr dataset.</a:t>
            </a:r>
          </a:p>
          <a:p>
            <a:r>
              <a:rPr lang="en-US" sz="2000" b="1" dirty="0"/>
              <a:t>Detector Bias:</a:t>
            </a:r>
            <a:r>
              <a:rPr lang="en-US" sz="2000" dirty="0"/>
              <a:t> </a:t>
            </a:r>
            <a:r>
              <a:rPr lang="en-US" sz="2000" dirty="0" err="1"/>
              <a:t>DeepFace</a:t>
            </a:r>
            <a:r>
              <a:rPr lang="en-US" sz="2000" dirty="0"/>
              <a:t> itself may possess inherent biases in gender detection.</a:t>
            </a:r>
          </a:p>
          <a:p>
            <a:pPr marL="0" indent="0">
              <a:buNone/>
            </a:pPr>
            <a:r>
              <a:rPr lang="en-US" sz="2000" b="1" dirty="0"/>
              <a:t>Future Work:</a:t>
            </a:r>
            <a:endParaRPr lang="en-US" sz="2000" dirty="0"/>
          </a:p>
          <a:p>
            <a:r>
              <a:rPr lang="en-US" sz="2000" b="1" dirty="0"/>
              <a:t>Prompt Engineering:</a:t>
            </a:r>
            <a:r>
              <a:rPr lang="en-US" sz="2000" dirty="0"/>
              <a:t> Develop a "mitigation script" that dynamically injects gender-diverse keywords into prompts to force the model to behave fairly.</a:t>
            </a:r>
          </a:p>
          <a:p>
            <a:r>
              <a:rPr lang="en-US" sz="2000" b="1" dirty="0"/>
              <a:t>Model Comparison:</a:t>
            </a:r>
            <a:r>
              <a:rPr lang="en-US" sz="2000" dirty="0"/>
              <a:t> Run this same pipeline on </a:t>
            </a:r>
            <a:r>
              <a:rPr lang="en-US" sz="2000" b="1" dirty="0"/>
              <a:t>SDXL</a:t>
            </a:r>
            <a:r>
              <a:rPr lang="en-US" sz="2000" dirty="0"/>
              <a:t> or </a:t>
            </a:r>
            <a:r>
              <a:rPr lang="en-US" sz="2000" b="1" dirty="0"/>
              <a:t>DALL-E 3</a:t>
            </a:r>
            <a:r>
              <a:rPr lang="en-US" sz="2000" dirty="0"/>
              <a:t> to see if newer models have corrected these biases via Reinforcement Learning from Human Feedback (RLHF).</a:t>
            </a:r>
          </a:p>
          <a:p>
            <a:endParaRPr lang="en-US" sz="2000" dirty="0"/>
          </a:p>
        </p:txBody>
      </p:sp>
    </p:spTree>
    <p:extLst>
      <p:ext uri="{BB962C8B-B14F-4D97-AF65-F5344CB8AC3E}">
        <p14:creationId xmlns:p14="http://schemas.microsoft.com/office/powerpoint/2010/main" val="308548562"/>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BD41-B104-E3DB-D711-0320988BD0DD}"/>
              </a:ext>
            </a:extLst>
          </p:cNvPr>
          <p:cNvSpPr>
            <a:spLocks noGrp="1"/>
          </p:cNvSpPr>
          <p:nvPr>
            <p:ph type="title"/>
          </p:nvPr>
        </p:nvSpPr>
        <p:spPr>
          <a:xfrm>
            <a:off x="4280947" y="2480346"/>
            <a:ext cx="3630105" cy="1897308"/>
          </a:xfrm>
        </p:spPr>
        <p:txBody>
          <a:bodyPr>
            <a:normAutofit/>
          </a:bodyPr>
          <a:lstStyle/>
          <a:p>
            <a:pPr algn="ctr"/>
            <a:r>
              <a:rPr lang="en-US" sz="4800" b="1" dirty="0">
                <a:effectLst>
                  <a:outerShdw blurRad="38100" dist="38100" dir="2700000" algn="tl">
                    <a:srgbClr val="000000">
                      <a:alpha val="43137"/>
                    </a:srgbClr>
                  </a:outerShdw>
                </a:effectLst>
                <a:latin typeface="Candara" panose="020E0502030303020204" pitchFamily="34" charset="0"/>
              </a:rPr>
              <a:t>Thank You</a:t>
            </a:r>
          </a:p>
        </p:txBody>
      </p:sp>
    </p:spTree>
    <p:extLst>
      <p:ext uri="{BB962C8B-B14F-4D97-AF65-F5344CB8AC3E}">
        <p14:creationId xmlns:p14="http://schemas.microsoft.com/office/powerpoint/2010/main" val="2978017518"/>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2F5F-6757-AC3E-E718-229F5D43AC16}"/>
              </a:ext>
            </a:extLst>
          </p:cNvPr>
          <p:cNvSpPr>
            <a:spLocks noGrp="1"/>
          </p:cNvSpPr>
          <p:nvPr>
            <p:ph type="title"/>
          </p:nvPr>
        </p:nvSpPr>
        <p:spPr>
          <a:xfrm>
            <a:off x="2697244" y="355699"/>
            <a:ext cx="6797511" cy="1265712"/>
          </a:xfrm>
        </p:spPr>
        <p:txBody>
          <a:bodyPr>
            <a:normAutofit/>
          </a:bodyPr>
          <a:lstStyle/>
          <a:p>
            <a:r>
              <a:rPr lang="en-US" sz="3600" b="1" dirty="0"/>
              <a:t>The Problem Statement &amp; Objective</a:t>
            </a:r>
          </a:p>
        </p:txBody>
      </p:sp>
      <p:sp>
        <p:nvSpPr>
          <p:cNvPr id="3" name="Content Placeholder 2">
            <a:extLst>
              <a:ext uri="{FF2B5EF4-FFF2-40B4-BE49-F238E27FC236}">
                <a16:creationId xmlns:a16="http://schemas.microsoft.com/office/drawing/2014/main" id="{044DC9B7-A4FC-CE5A-42FA-6936AA5B8970}"/>
              </a:ext>
            </a:extLst>
          </p:cNvPr>
          <p:cNvSpPr>
            <a:spLocks noGrp="1"/>
          </p:cNvSpPr>
          <p:nvPr>
            <p:ph idx="1"/>
          </p:nvPr>
        </p:nvSpPr>
        <p:spPr/>
        <p:txBody>
          <a:bodyPr>
            <a:normAutofit lnSpcReduction="10000"/>
          </a:bodyPr>
          <a:lstStyle/>
          <a:p>
            <a:pPr marL="0" indent="0" algn="just">
              <a:buNone/>
            </a:pPr>
            <a:r>
              <a:rPr lang="en-US" sz="2000" dirty="0"/>
              <a:t>	Generative AI models are often assumed to be neutral tools that simply visualize our requests. However, these models are trained on billions of un-curated image-text pairs scraped from the internet. </a:t>
            </a:r>
          </a:p>
          <a:p>
            <a:pPr marL="0" indent="0" algn="just">
              <a:buNone/>
            </a:pPr>
            <a:r>
              <a:rPr lang="en-US" sz="2000" dirty="0"/>
              <a:t>	The core problem is not just that bias exists, but that AI models tend to </a:t>
            </a:r>
            <a:r>
              <a:rPr lang="en-US" sz="2000" b="1" dirty="0"/>
              <a:t>amplify</a:t>
            </a:r>
            <a:r>
              <a:rPr lang="en-US" sz="2000" dirty="0"/>
              <a:t> these biases rather than just reflecting them.</a:t>
            </a:r>
          </a:p>
          <a:p>
            <a:pPr marL="0" indent="0">
              <a:buNone/>
            </a:pPr>
            <a:endParaRPr lang="en-US" sz="2000" b="1" dirty="0"/>
          </a:p>
          <a:p>
            <a:pPr marL="0" indent="0">
              <a:buNone/>
            </a:pPr>
            <a:r>
              <a:rPr lang="en-US" sz="2000" b="1" dirty="0"/>
              <a:t>The Objectives:</a:t>
            </a:r>
            <a:endParaRPr lang="en-US" sz="2000" dirty="0"/>
          </a:p>
          <a:p>
            <a:r>
              <a:rPr lang="en-US" sz="2000" b="1" dirty="0"/>
              <a:t>Establish a Baseline:</a:t>
            </a:r>
            <a:r>
              <a:rPr lang="en-US" sz="2000" dirty="0"/>
              <a:t> Quantify gender representation in specific professions using a "Real World" proxy dataset (Flickr30k).</a:t>
            </a:r>
          </a:p>
          <a:p>
            <a:r>
              <a:rPr lang="en-US" sz="2000" b="1" dirty="0"/>
              <a:t>Generate Synthetic Data:</a:t>
            </a:r>
            <a:r>
              <a:rPr lang="en-US" sz="2000" dirty="0"/>
              <a:t> Create a parallel dataset using Stable Diffusion v1.5 for the same professions.</a:t>
            </a:r>
          </a:p>
          <a:p>
            <a:r>
              <a:rPr lang="en-US" sz="2000" b="1" dirty="0"/>
              <a:t>Measure the Delta:</a:t>
            </a:r>
            <a:r>
              <a:rPr lang="en-US" sz="2000" dirty="0"/>
              <a:t> Statistically compare the two datasets to determine if the AI is "mirroring" reality or creating a "caricature" of it.</a:t>
            </a:r>
          </a:p>
        </p:txBody>
      </p:sp>
    </p:spTree>
    <p:extLst>
      <p:ext uri="{BB962C8B-B14F-4D97-AF65-F5344CB8AC3E}">
        <p14:creationId xmlns:p14="http://schemas.microsoft.com/office/powerpoint/2010/main" val="475803453"/>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43CF-C047-B243-4833-0CB0A7B029C9}"/>
              </a:ext>
            </a:extLst>
          </p:cNvPr>
          <p:cNvSpPr>
            <a:spLocks noGrp="1"/>
          </p:cNvSpPr>
          <p:nvPr>
            <p:ph type="title"/>
          </p:nvPr>
        </p:nvSpPr>
        <p:spPr>
          <a:xfrm>
            <a:off x="2343739" y="355699"/>
            <a:ext cx="7504522" cy="1190298"/>
          </a:xfrm>
        </p:spPr>
        <p:txBody>
          <a:bodyPr>
            <a:normAutofit/>
          </a:bodyPr>
          <a:lstStyle/>
          <a:p>
            <a:r>
              <a:rPr lang="en-US" sz="3600" b="1" dirty="0"/>
              <a:t>The Hypothesis (The "Caricature Effect")</a:t>
            </a:r>
          </a:p>
        </p:txBody>
      </p:sp>
      <p:sp>
        <p:nvSpPr>
          <p:cNvPr id="3" name="Content Placeholder 2">
            <a:extLst>
              <a:ext uri="{FF2B5EF4-FFF2-40B4-BE49-F238E27FC236}">
                <a16:creationId xmlns:a16="http://schemas.microsoft.com/office/drawing/2014/main" id="{228B0906-3AA8-2B1B-6E82-9D31318663B2}"/>
              </a:ext>
            </a:extLst>
          </p:cNvPr>
          <p:cNvSpPr>
            <a:spLocks noGrp="1"/>
          </p:cNvSpPr>
          <p:nvPr>
            <p:ph idx="1"/>
          </p:nvPr>
        </p:nvSpPr>
        <p:spPr/>
        <p:txBody>
          <a:bodyPr>
            <a:normAutofit/>
          </a:bodyPr>
          <a:lstStyle/>
          <a:p>
            <a:pPr marL="0" indent="0">
              <a:buNone/>
            </a:pPr>
            <a:r>
              <a:rPr lang="en-US" sz="2400" b="1" dirty="0"/>
              <a:t>Hypothesis:</a:t>
            </a:r>
            <a:r>
              <a:rPr lang="en-US" sz="2400" dirty="0"/>
              <a:t> </a:t>
            </a:r>
          </a:p>
          <a:p>
            <a:pPr marL="0" indent="0">
              <a:buNone/>
            </a:pPr>
            <a:r>
              <a:rPr lang="en-US" sz="2400" dirty="0"/>
              <a:t>	I hypothesize that Generative AI acts as a "bias amplifier." If a profession has a slight gender imbalance in the real world (e.g., 60% male), the AI model will likely push this to an extreme (e.g., 95% or 100% male).</a:t>
            </a:r>
          </a:p>
          <a:p>
            <a:pPr marL="0" indent="0">
              <a:buNone/>
            </a:pPr>
            <a:r>
              <a:rPr lang="en-US" sz="2400" b="1" dirty="0"/>
              <a:t>Why this matters:</a:t>
            </a:r>
            <a:r>
              <a:rPr lang="en-US" sz="2400" dirty="0"/>
              <a:t> </a:t>
            </a:r>
          </a:p>
          <a:p>
            <a:pPr marL="0" indent="0">
              <a:buNone/>
            </a:pPr>
            <a:r>
              <a:rPr lang="en-US" sz="2400" dirty="0"/>
              <a:t>	If AI models are used to generate stock imagery, educational material, or marketing content, they risk erasing minority demographics from professional representations entirely, reinforcing harmful stereotypes at a scale human bias cannot match.</a:t>
            </a:r>
          </a:p>
        </p:txBody>
      </p:sp>
    </p:spTree>
    <p:extLst>
      <p:ext uri="{BB962C8B-B14F-4D97-AF65-F5344CB8AC3E}">
        <p14:creationId xmlns:p14="http://schemas.microsoft.com/office/powerpoint/2010/main" val="1393280279"/>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1EE719-4139-FD9B-EDB1-BC71A380E062}"/>
              </a:ext>
            </a:extLst>
          </p:cNvPr>
          <p:cNvPicPr>
            <a:picLocks noChangeAspect="1"/>
          </p:cNvPicPr>
          <p:nvPr/>
        </p:nvPicPr>
        <p:blipFill>
          <a:blip r:embed="rId2"/>
          <a:stretch>
            <a:fillRect/>
          </a:stretch>
        </p:blipFill>
        <p:spPr>
          <a:xfrm>
            <a:off x="1857734" y="1027906"/>
            <a:ext cx="8476530" cy="2720225"/>
          </a:xfrm>
          <a:prstGeom prst="rect">
            <a:avLst/>
          </a:prstGeom>
        </p:spPr>
      </p:pic>
      <p:sp>
        <p:nvSpPr>
          <p:cNvPr id="2" name="Title 1">
            <a:extLst>
              <a:ext uri="{FF2B5EF4-FFF2-40B4-BE49-F238E27FC236}">
                <a16:creationId xmlns:a16="http://schemas.microsoft.com/office/drawing/2014/main" id="{032EE3BD-7ADB-DB2E-4785-2B0AE5213983}"/>
              </a:ext>
            </a:extLst>
          </p:cNvPr>
          <p:cNvSpPr>
            <a:spLocks noGrp="1"/>
          </p:cNvSpPr>
          <p:nvPr>
            <p:ph type="title"/>
          </p:nvPr>
        </p:nvSpPr>
        <p:spPr>
          <a:xfrm>
            <a:off x="2734950" y="303998"/>
            <a:ext cx="6722097" cy="1209151"/>
          </a:xfrm>
        </p:spPr>
        <p:txBody>
          <a:bodyPr>
            <a:normAutofit/>
          </a:bodyPr>
          <a:lstStyle/>
          <a:p>
            <a:r>
              <a:rPr lang="en-US" sz="3600" b="1" dirty="0"/>
              <a:t>System Architecture &amp; Methodology</a:t>
            </a:r>
          </a:p>
        </p:txBody>
      </p:sp>
      <p:sp>
        <p:nvSpPr>
          <p:cNvPr id="3" name="Content Placeholder 2">
            <a:extLst>
              <a:ext uri="{FF2B5EF4-FFF2-40B4-BE49-F238E27FC236}">
                <a16:creationId xmlns:a16="http://schemas.microsoft.com/office/drawing/2014/main" id="{26402AD5-769B-5F11-ED9B-D0F310FED996}"/>
              </a:ext>
            </a:extLst>
          </p:cNvPr>
          <p:cNvSpPr>
            <a:spLocks noGrp="1"/>
          </p:cNvSpPr>
          <p:nvPr>
            <p:ph idx="1"/>
          </p:nvPr>
        </p:nvSpPr>
        <p:spPr>
          <a:xfrm>
            <a:off x="838199" y="3429000"/>
            <a:ext cx="10515600" cy="2520426"/>
          </a:xfrm>
        </p:spPr>
        <p:txBody>
          <a:bodyPr>
            <a:normAutofit/>
          </a:bodyPr>
          <a:lstStyle/>
          <a:p>
            <a:pPr marL="0" indent="0">
              <a:buNone/>
            </a:pPr>
            <a:r>
              <a:rPr lang="en-US" sz="2000" dirty="0"/>
              <a:t>The methodology relies on a "Two-Path" pipeline.</a:t>
            </a:r>
          </a:p>
          <a:p>
            <a:r>
              <a:rPr lang="en-US" sz="2000" b="1" dirty="0"/>
              <a:t>The Control Group (Real World):</a:t>
            </a:r>
            <a:r>
              <a:rPr lang="en-US" sz="2000" dirty="0"/>
              <a:t> I utilized the </a:t>
            </a:r>
            <a:r>
              <a:rPr lang="en-US" sz="2000" b="1" dirty="0"/>
              <a:t>Flickr30k</a:t>
            </a:r>
            <a:r>
              <a:rPr lang="en-US" sz="2000" dirty="0"/>
              <a:t> dataset. Unlike curated stock photos, Flickr data is messy and user-generated, making it a better proxy for "unfiltered reality."</a:t>
            </a:r>
          </a:p>
          <a:p>
            <a:r>
              <a:rPr lang="en-US" sz="2000" b="1" dirty="0"/>
              <a:t>The Experimental Group (AI):</a:t>
            </a:r>
            <a:r>
              <a:rPr lang="en-US" sz="2000" dirty="0"/>
              <a:t> </a:t>
            </a:r>
            <a:r>
              <a:rPr lang="en-US" sz="2000" b="1" dirty="0"/>
              <a:t>Stable Diffusion v1.5</a:t>
            </a:r>
            <a:r>
              <a:rPr lang="en-US" sz="2000" dirty="0"/>
              <a:t>, a widely used open-source model.</a:t>
            </a:r>
          </a:p>
          <a:p>
            <a:r>
              <a:rPr lang="en-US" sz="2000" b="1" dirty="0"/>
              <a:t>The Judge:</a:t>
            </a:r>
            <a:r>
              <a:rPr lang="en-US" sz="2000" dirty="0"/>
              <a:t> Instead of manual counting (which is slow and subjective), I used </a:t>
            </a:r>
            <a:r>
              <a:rPr lang="en-US" sz="2000" b="1" dirty="0" err="1"/>
              <a:t>DeepFace</a:t>
            </a:r>
            <a:r>
              <a:rPr lang="en-US" sz="2000" dirty="0"/>
              <a:t>, a computer vision framework, to programmatically detect faces, gender, and race.</a:t>
            </a:r>
          </a:p>
          <a:p>
            <a:pPr marL="0" indent="0">
              <a:buNone/>
            </a:pPr>
            <a:endParaRPr lang="en-US" sz="2000" dirty="0"/>
          </a:p>
        </p:txBody>
      </p:sp>
    </p:spTree>
    <p:extLst>
      <p:ext uri="{BB962C8B-B14F-4D97-AF65-F5344CB8AC3E}">
        <p14:creationId xmlns:p14="http://schemas.microsoft.com/office/powerpoint/2010/main" val="2665690979"/>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53BD-DF5E-890E-535E-F99635EA9E38}"/>
              </a:ext>
            </a:extLst>
          </p:cNvPr>
          <p:cNvSpPr>
            <a:spLocks noGrp="1"/>
          </p:cNvSpPr>
          <p:nvPr>
            <p:ph type="title"/>
          </p:nvPr>
        </p:nvSpPr>
        <p:spPr>
          <a:xfrm>
            <a:off x="1853545" y="329289"/>
            <a:ext cx="8484909" cy="1202718"/>
          </a:xfrm>
        </p:spPr>
        <p:txBody>
          <a:bodyPr>
            <a:normAutofit/>
          </a:bodyPr>
          <a:lstStyle/>
          <a:p>
            <a:r>
              <a:rPr lang="en-US" sz="3600" b="1" dirty="0"/>
              <a:t>Step 1 - Mining Reality (filter_and_extract.py)</a:t>
            </a:r>
          </a:p>
        </p:txBody>
      </p:sp>
      <p:pic>
        <p:nvPicPr>
          <p:cNvPr id="5" name="Content Placeholder 4">
            <a:extLst>
              <a:ext uri="{FF2B5EF4-FFF2-40B4-BE49-F238E27FC236}">
                <a16:creationId xmlns:a16="http://schemas.microsoft.com/office/drawing/2014/main" id="{1EA66D8D-34D0-9F93-AC77-87E08DC1EF1E}"/>
              </a:ext>
            </a:extLst>
          </p:cNvPr>
          <p:cNvPicPr>
            <a:picLocks noGrp="1" noChangeAspect="1"/>
          </p:cNvPicPr>
          <p:nvPr>
            <p:ph idx="1"/>
          </p:nvPr>
        </p:nvPicPr>
        <p:blipFill>
          <a:blip r:embed="rId2"/>
          <a:stretch>
            <a:fillRect/>
          </a:stretch>
        </p:blipFill>
        <p:spPr>
          <a:xfrm>
            <a:off x="6749592" y="2628824"/>
            <a:ext cx="4966395" cy="2042157"/>
          </a:xfrm>
          <a:prstGeom prst="rect">
            <a:avLst/>
          </a:prstGeom>
        </p:spPr>
      </p:pic>
      <p:sp>
        <p:nvSpPr>
          <p:cNvPr id="6" name="TextBox 5">
            <a:extLst>
              <a:ext uri="{FF2B5EF4-FFF2-40B4-BE49-F238E27FC236}">
                <a16:creationId xmlns:a16="http://schemas.microsoft.com/office/drawing/2014/main" id="{4DF02B87-D13D-57C9-71FC-082BAD1FABF6}"/>
              </a:ext>
            </a:extLst>
          </p:cNvPr>
          <p:cNvSpPr txBox="1"/>
          <p:nvPr/>
        </p:nvSpPr>
        <p:spPr>
          <a:xfrm>
            <a:off x="476013" y="1567843"/>
            <a:ext cx="6405554" cy="4801314"/>
          </a:xfrm>
          <a:prstGeom prst="rect">
            <a:avLst/>
          </a:prstGeom>
          <a:noFill/>
        </p:spPr>
        <p:txBody>
          <a:bodyPr wrap="square" rtlCol="0">
            <a:spAutoFit/>
          </a:bodyPr>
          <a:lstStyle/>
          <a:p>
            <a:r>
              <a:rPr lang="en-US" b="1" dirty="0"/>
              <a:t>Objective:</a:t>
            </a:r>
            <a:r>
              <a:rPr lang="en-US" dirty="0"/>
              <a:t> To find "needles in a haystack" within the Flickr30k dataset. </a:t>
            </a:r>
          </a:p>
          <a:p>
            <a:r>
              <a:rPr lang="en-US" b="1" dirty="0"/>
              <a:t>The Logic:</a:t>
            </a:r>
            <a:r>
              <a:rPr lang="en-US" dirty="0"/>
              <a:t> The script utilizes pandas and Regular Expressions (Regex) to scan over 158,000 captions. Defined strict keyword patterns to ensure we capture relevant professions while handling synonyms (e.g., "Physician" counts as "Doctor").</a:t>
            </a:r>
          </a:p>
          <a:p>
            <a:r>
              <a:rPr lang="en-US" b="1" dirty="0"/>
              <a:t>Outcomes:</a:t>
            </a:r>
            <a:endParaRPr lang="en-US" dirty="0"/>
          </a:p>
          <a:p>
            <a:pPr marL="285750" indent="-285750">
              <a:buFont typeface="Arial" panose="020B0604020202020204" pitchFamily="34" charset="0"/>
              <a:buChar char="•"/>
            </a:pPr>
            <a:r>
              <a:rPr lang="en-US" b="1" dirty="0"/>
              <a:t>Input:</a:t>
            </a:r>
            <a:r>
              <a:rPr lang="en-US" dirty="0"/>
              <a:t> results.csv (Flickr captions).</a:t>
            </a:r>
          </a:p>
          <a:p>
            <a:pPr marL="285750" indent="-285750">
              <a:buFont typeface="Arial" panose="020B0604020202020204" pitchFamily="34" charset="0"/>
              <a:buChar char="•"/>
            </a:pPr>
            <a:r>
              <a:rPr lang="en-US" b="1" dirty="0"/>
              <a:t>Process:</a:t>
            </a:r>
            <a:r>
              <a:rPr lang="en-US" dirty="0"/>
              <a:t> The script iterates through captions, matches keywords, and extracts the corresponding raw images from the source ZIP file.</a:t>
            </a:r>
          </a:p>
          <a:p>
            <a:pPr marL="285750" indent="-285750">
              <a:buFont typeface="Arial" panose="020B0604020202020204" pitchFamily="34" charset="0"/>
              <a:buChar char="•"/>
            </a:pPr>
            <a:r>
              <a:rPr lang="en-US" b="1" dirty="0"/>
              <a:t>Constraint Handling:</a:t>
            </a:r>
            <a:r>
              <a:rPr lang="en-US" dirty="0"/>
              <a:t> I discovered that while roles like "Artist" and "Driver" were well-represented, roles like "Builder" (2 images) and "Engineer" (7 images) had insufficient data to form a statistically significant baseline. These were excluded from the final comparative analysis to ensure data integrity.</a:t>
            </a:r>
          </a:p>
          <a:p>
            <a:endParaRPr lang="en-US" dirty="0"/>
          </a:p>
        </p:txBody>
      </p:sp>
    </p:spTree>
    <p:extLst>
      <p:ext uri="{BB962C8B-B14F-4D97-AF65-F5344CB8AC3E}">
        <p14:creationId xmlns:p14="http://schemas.microsoft.com/office/powerpoint/2010/main" val="367947456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4A01-9BBC-7348-00EA-825831BD3CCB}"/>
              </a:ext>
            </a:extLst>
          </p:cNvPr>
          <p:cNvSpPr>
            <a:spLocks noGrp="1"/>
          </p:cNvSpPr>
          <p:nvPr>
            <p:ph type="title"/>
          </p:nvPr>
        </p:nvSpPr>
        <p:spPr/>
        <p:txBody>
          <a:bodyPr>
            <a:normAutofit/>
          </a:bodyPr>
          <a:lstStyle/>
          <a:p>
            <a:r>
              <a:rPr lang="en-US" sz="2400" b="1" dirty="0"/>
              <a:t>analysis_real.csv &amp; </a:t>
            </a:r>
            <a:r>
              <a:rPr lang="en-US" sz="2400" b="1" dirty="0" err="1"/>
              <a:t>chart_real_world_baseline</a:t>
            </a:r>
            <a:endParaRPr lang="en-US" sz="2400" b="1" dirty="0"/>
          </a:p>
        </p:txBody>
      </p:sp>
      <p:graphicFrame>
        <p:nvGraphicFramePr>
          <p:cNvPr id="4" name="Content Placeholder 3">
            <a:extLst>
              <a:ext uri="{FF2B5EF4-FFF2-40B4-BE49-F238E27FC236}">
                <a16:creationId xmlns:a16="http://schemas.microsoft.com/office/drawing/2014/main" id="{3730AB5D-3D64-CDB7-D65E-2F556750A70E}"/>
              </a:ext>
            </a:extLst>
          </p:cNvPr>
          <p:cNvGraphicFramePr>
            <a:graphicFrameLocks noGrp="1"/>
          </p:cNvGraphicFramePr>
          <p:nvPr>
            <p:ph idx="1"/>
            <p:extLst>
              <p:ext uri="{D42A27DB-BD31-4B8C-83A1-F6EECF244321}">
                <p14:modId xmlns:p14="http://schemas.microsoft.com/office/powerpoint/2010/main" val="3062803764"/>
              </p:ext>
            </p:extLst>
          </p:nvPr>
        </p:nvGraphicFramePr>
        <p:xfrm>
          <a:off x="762784" y="1690688"/>
          <a:ext cx="4431385" cy="4351347"/>
        </p:xfrm>
        <a:graphic>
          <a:graphicData uri="http://schemas.openxmlformats.org/drawingml/2006/table">
            <a:tbl>
              <a:tblPr/>
              <a:tblGrid>
                <a:gridCol w="886277">
                  <a:extLst>
                    <a:ext uri="{9D8B030D-6E8A-4147-A177-3AD203B41FA5}">
                      <a16:colId xmlns:a16="http://schemas.microsoft.com/office/drawing/2014/main" val="704795554"/>
                    </a:ext>
                  </a:extLst>
                </a:gridCol>
                <a:gridCol w="886277">
                  <a:extLst>
                    <a:ext uri="{9D8B030D-6E8A-4147-A177-3AD203B41FA5}">
                      <a16:colId xmlns:a16="http://schemas.microsoft.com/office/drawing/2014/main" val="1635199915"/>
                    </a:ext>
                  </a:extLst>
                </a:gridCol>
                <a:gridCol w="886277">
                  <a:extLst>
                    <a:ext uri="{9D8B030D-6E8A-4147-A177-3AD203B41FA5}">
                      <a16:colId xmlns:a16="http://schemas.microsoft.com/office/drawing/2014/main" val="2367633507"/>
                    </a:ext>
                  </a:extLst>
                </a:gridCol>
                <a:gridCol w="886277">
                  <a:extLst>
                    <a:ext uri="{9D8B030D-6E8A-4147-A177-3AD203B41FA5}">
                      <a16:colId xmlns:a16="http://schemas.microsoft.com/office/drawing/2014/main" val="1214132289"/>
                    </a:ext>
                  </a:extLst>
                </a:gridCol>
                <a:gridCol w="886277">
                  <a:extLst>
                    <a:ext uri="{9D8B030D-6E8A-4147-A177-3AD203B41FA5}">
                      <a16:colId xmlns:a16="http://schemas.microsoft.com/office/drawing/2014/main" val="3658067303"/>
                    </a:ext>
                  </a:extLst>
                </a:gridCol>
              </a:tblGrid>
              <a:tr h="207207">
                <a:tc>
                  <a:txBody>
                    <a:bodyPr/>
                    <a:lstStyle/>
                    <a:p>
                      <a:pPr algn="l" fontAlgn="b">
                        <a:buNone/>
                      </a:pPr>
                      <a:r>
                        <a:rPr lang="en-US" sz="1000" b="0" i="0" u="none" strike="noStrike">
                          <a:solidFill>
                            <a:srgbClr val="000000"/>
                          </a:solidFill>
                          <a:effectLst/>
                          <a:latin typeface="Calibri" panose="020F0502020204030204" pitchFamily="34" charset="0"/>
                        </a:rPr>
                        <a:t>image_id</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role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face_detected</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gender</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race</a:t>
                      </a:r>
                    </a:p>
                  </a:txBody>
                  <a:tcPr marL="4605" marR="4605" marT="4605" marB="0" anchor="b">
                    <a:lnL>
                      <a:noFill/>
                    </a:lnL>
                    <a:lnR>
                      <a:noFill/>
                    </a:lnR>
                    <a:lnT>
                      <a:noFill/>
                    </a:lnT>
                    <a:lnB>
                      <a:noFill/>
                    </a:lnB>
                    <a:noFill/>
                  </a:tcPr>
                </a:tc>
                <a:extLst>
                  <a:ext uri="{0D108BD9-81ED-4DB2-BD59-A6C34878D82A}">
                    <a16:rowId xmlns:a16="http://schemas.microsoft.com/office/drawing/2014/main" val="440087671"/>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106691539.jpg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4275639727"/>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2065349349.jpg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1765243204"/>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2066986243.jpg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3879588237"/>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2131716223.jpg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1403401698"/>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2437798869.jpg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3041672694"/>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261436644.jpg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dirty="0">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2626945064"/>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2705860464.jpg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406000800"/>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2785408815.jpg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TRUE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Man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middle eastern</a:t>
                      </a:r>
                    </a:p>
                  </a:txBody>
                  <a:tcPr marL="4605" marR="4605" marT="4605" marB="0" anchor="b">
                    <a:lnL>
                      <a:noFill/>
                    </a:lnL>
                    <a:lnR>
                      <a:noFill/>
                    </a:lnR>
                    <a:lnT>
                      <a:noFill/>
                    </a:lnT>
                    <a:lnB>
                      <a:noFill/>
                    </a:lnB>
                    <a:noFill/>
                  </a:tcPr>
                </a:tc>
                <a:extLst>
                  <a:ext uri="{0D108BD9-81ED-4DB2-BD59-A6C34878D82A}">
                    <a16:rowId xmlns:a16="http://schemas.microsoft.com/office/drawing/2014/main" val="3520221965"/>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2810289270.jpg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4183596069"/>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288406480.jpg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TRUE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Woman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white</a:t>
                      </a:r>
                    </a:p>
                  </a:txBody>
                  <a:tcPr marL="4605" marR="4605" marT="4605" marB="0" anchor="b">
                    <a:lnL>
                      <a:noFill/>
                    </a:lnL>
                    <a:lnR>
                      <a:noFill/>
                    </a:lnR>
                    <a:lnT>
                      <a:noFill/>
                    </a:lnT>
                    <a:lnB>
                      <a:noFill/>
                    </a:lnB>
                    <a:noFill/>
                  </a:tcPr>
                </a:tc>
                <a:extLst>
                  <a:ext uri="{0D108BD9-81ED-4DB2-BD59-A6C34878D82A}">
                    <a16:rowId xmlns:a16="http://schemas.microsoft.com/office/drawing/2014/main" val="4227327923"/>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2910297808.jpg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613515642"/>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3018895758.jpg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TRUE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Man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white</a:t>
                      </a:r>
                    </a:p>
                  </a:txBody>
                  <a:tcPr marL="4605" marR="4605" marT="4605" marB="0" anchor="b">
                    <a:lnL>
                      <a:noFill/>
                    </a:lnL>
                    <a:lnR>
                      <a:noFill/>
                    </a:lnR>
                    <a:lnT>
                      <a:noFill/>
                    </a:lnT>
                    <a:lnB>
                      <a:noFill/>
                    </a:lnB>
                    <a:noFill/>
                  </a:tcPr>
                </a:tc>
                <a:extLst>
                  <a:ext uri="{0D108BD9-81ED-4DB2-BD59-A6C34878D82A}">
                    <a16:rowId xmlns:a16="http://schemas.microsoft.com/office/drawing/2014/main" val="24765293"/>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3026102745.jpg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3274390191"/>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3228358059.jpg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613514571"/>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3242881252.jpg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1804990394"/>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3494059.jpg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1267205197"/>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3679187018.jpg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769340154"/>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3721745504.jpg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TRUE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Man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white</a:t>
                      </a:r>
                    </a:p>
                  </a:txBody>
                  <a:tcPr marL="4605" marR="4605" marT="4605" marB="0" anchor="b">
                    <a:lnL>
                      <a:noFill/>
                    </a:lnL>
                    <a:lnR>
                      <a:noFill/>
                    </a:lnR>
                    <a:lnT>
                      <a:noFill/>
                    </a:lnT>
                    <a:lnB>
                      <a:noFill/>
                    </a:lnB>
                    <a:noFill/>
                  </a:tcPr>
                </a:tc>
                <a:extLst>
                  <a:ext uri="{0D108BD9-81ED-4DB2-BD59-A6C34878D82A}">
                    <a16:rowId xmlns:a16="http://schemas.microsoft.com/office/drawing/2014/main" val="3895504085"/>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380808487.jpg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FALSE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unknown</a:t>
                      </a:r>
                    </a:p>
                  </a:txBody>
                  <a:tcPr marL="4605" marR="4605" marT="4605" marB="0" anchor="b">
                    <a:lnL>
                      <a:noFill/>
                    </a:lnL>
                    <a:lnR>
                      <a:noFill/>
                    </a:lnR>
                    <a:lnT>
                      <a:noFill/>
                    </a:lnT>
                    <a:lnB>
                      <a:noFill/>
                    </a:lnB>
                    <a:noFill/>
                  </a:tcPr>
                </a:tc>
                <a:extLst>
                  <a:ext uri="{0D108BD9-81ED-4DB2-BD59-A6C34878D82A}">
                    <a16:rowId xmlns:a16="http://schemas.microsoft.com/office/drawing/2014/main" val="2683446592"/>
                  </a:ext>
                </a:extLst>
              </a:tr>
              <a:tr h="207207">
                <a:tc>
                  <a:txBody>
                    <a:bodyPr/>
                    <a:lstStyle/>
                    <a:p>
                      <a:pPr algn="l" fontAlgn="b">
                        <a:buNone/>
                      </a:pPr>
                      <a:r>
                        <a:rPr lang="en-US" sz="1000" b="0" i="0" u="none" strike="noStrike">
                          <a:solidFill>
                            <a:srgbClr val="000000"/>
                          </a:solidFill>
                          <a:effectLst/>
                          <a:latin typeface="Calibri" panose="020F0502020204030204" pitchFamily="34" charset="0"/>
                        </a:rPr>
                        <a:t>3856149623.jpg</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doctor</a:t>
                      </a:r>
                    </a:p>
                  </a:txBody>
                  <a:tcPr marL="4605" marR="4605" marT="4605" marB="0" anchor="b">
                    <a:lnL>
                      <a:noFill/>
                    </a:lnL>
                    <a:lnR>
                      <a:noFill/>
                    </a:lnR>
                    <a:lnT>
                      <a:noFill/>
                    </a:lnT>
                    <a:lnB>
                      <a:noFill/>
                    </a:lnB>
                    <a:noFill/>
                  </a:tcPr>
                </a:tc>
                <a:tc>
                  <a:txBody>
                    <a:bodyPr/>
                    <a:lstStyle/>
                    <a:p>
                      <a:pPr algn="ctr" fontAlgn="b">
                        <a:buNone/>
                      </a:pPr>
                      <a:r>
                        <a:rPr lang="en-US" sz="1000" b="0" i="0" u="none" strike="noStrike">
                          <a:solidFill>
                            <a:srgbClr val="000000"/>
                          </a:solidFill>
                          <a:effectLst/>
                          <a:latin typeface="Calibri" panose="020F0502020204030204" pitchFamily="34" charset="0"/>
                        </a:rPr>
                        <a:t>TRUE</a:t>
                      </a:r>
                    </a:p>
                  </a:txBody>
                  <a:tcPr marL="4605" marR="4605" marT="4605" marB="0" anchor="b">
                    <a:lnL>
                      <a:noFill/>
                    </a:lnL>
                    <a:lnR>
                      <a:noFill/>
                    </a:lnR>
                    <a:lnT>
                      <a:noFill/>
                    </a:lnT>
                    <a:lnB>
                      <a:noFill/>
                    </a:lnB>
                    <a:noFill/>
                  </a:tcPr>
                </a:tc>
                <a:tc>
                  <a:txBody>
                    <a:bodyPr/>
                    <a:lstStyle/>
                    <a:p>
                      <a:pPr algn="l" fontAlgn="b">
                        <a:buNone/>
                      </a:pPr>
                      <a:r>
                        <a:rPr lang="en-US" sz="1000" b="0" i="0" u="none" strike="noStrike">
                          <a:solidFill>
                            <a:srgbClr val="000000"/>
                          </a:solidFill>
                          <a:effectLst/>
                          <a:latin typeface="Calibri" panose="020F0502020204030204" pitchFamily="34" charset="0"/>
                        </a:rPr>
                        <a:t>Man</a:t>
                      </a:r>
                    </a:p>
                  </a:txBody>
                  <a:tcPr marL="4605" marR="4605" marT="4605" marB="0" anchor="b">
                    <a:lnL>
                      <a:noFill/>
                    </a:lnL>
                    <a:lnR>
                      <a:noFill/>
                    </a:lnR>
                    <a:lnT>
                      <a:noFill/>
                    </a:lnT>
                    <a:lnB>
                      <a:noFill/>
                    </a:lnB>
                    <a:noFill/>
                  </a:tcPr>
                </a:tc>
                <a:tc>
                  <a:txBody>
                    <a:bodyPr/>
                    <a:lstStyle/>
                    <a:p>
                      <a:pPr algn="l" fontAlgn="b">
                        <a:buNone/>
                      </a:pPr>
                      <a:r>
                        <a:rPr lang="en-US" sz="1000" b="0" i="0" u="none" strike="noStrike" dirty="0">
                          <a:solidFill>
                            <a:srgbClr val="000000"/>
                          </a:solidFill>
                          <a:effectLst/>
                          <a:latin typeface="Calibri" panose="020F0502020204030204" pitchFamily="34" charset="0"/>
                        </a:rPr>
                        <a:t>white</a:t>
                      </a:r>
                    </a:p>
                  </a:txBody>
                  <a:tcPr marL="4605" marR="4605" marT="4605" marB="0" anchor="b">
                    <a:lnL>
                      <a:noFill/>
                    </a:lnL>
                    <a:lnR>
                      <a:noFill/>
                    </a:lnR>
                    <a:lnT>
                      <a:noFill/>
                    </a:lnT>
                    <a:lnB>
                      <a:noFill/>
                    </a:lnB>
                    <a:noFill/>
                  </a:tcPr>
                </a:tc>
                <a:extLst>
                  <a:ext uri="{0D108BD9-81ED-4DB2-BD59-A6C34878D82A}">
                    <a16:rowId xmlns:a16="http://schemas.microsoft.com/office/drawing/2014/main" val="3184845686"/>
                  </a:ext>
                </a:extLst>
              </a:tr>
            </a:tbl>
          </a:graphicData>
        </a:graphic>
      </p:graphicFrame>
      <p:pic>
        <p:nvPicPr>
          <p:cNvPr id="6" name="Picture 5">
            <a:extLst>
              <a:ext uri="{FF2B5EF4-FFF2-40B4-BE49-F238E27FC236}">
                <a16:creationId xmlns:a16="http://schemas.microsoft.com/office/drawing/2014/main" id="{480FC8D9-5C86-B997-F364-19FBB39D1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548" y="2077861"/>
            <a:ext cx="5961668" cy="3577000"/>
          </a:xfrm>
          <a:prstGeom prst="rect">
            <a:avLst/>
          </a:prstGeom>
        </p:spPr>
      </p:pic>
    </p:spTree>
    <p:extLst>
      <p:ext uri="{BB962C8B-B14F-4D97-AF65-F5344CB8AC3E}">
        <p14:creationId xmlns:p14="http://schemas.microsoft.com/office/powerpoint/2010/main" val="3524507994"/>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28AC2-38A6-822F-E912-C2E5AEC3C282}"/>
              </a:ext>
            </a:extLst>
          </p:cNvPr>
          <p:cNvPicPr>
            <a:picLocks noChangeAspect="1"/>
          </p:cNvPicPr>
          <p:nvPr/>
        </p:nvPicPr>
        <p:blipFill>
          <a:blip r:embed="rId2"/>
          <a:stretch>
            <a:fillRect/>
          </a:stretch>
        </p:blipFill>
        <p:spPr>
          <a:xfrm>
            <a:off x="5979736" y="1381027"/>
            <a:ext cx="5854917" cy="4095946"/>
          </a:xfrm>
          <a:prstGeom prst="rect">
            <a:avLst/>
          </a:prstGeom>
        </p:spPr>
      </p:pic>
      <p:sp>
        <p:nvSpPr>
          <p:cNvPr id="2" name="Title 1">
            <a:extLst>
              <a:ext uri="{FF2B5EF4-FFF2-40B4-BE49-F238E27FC236}">
                <a16:creationId xmlns:a16="http://schemas.microsoft.com/office/drawing/2014/main" id="{A02E4A2C-272A-5D44-65F2-B0A4360CA659}"/>
              </a:ext>
            </a:extLst>
          </p:cNvPr>
          <p:cNvSpPr>
            <a:spLocks noGrp="1"/>
          </p:cNvSpPr>
          <p:nvPr>
            <p:ph type="title"/>
          </p:nvPr>
        </p:nvSpPr>
        <p:spPr>
          <a:xfrm>
            <a:off x="1047553" y="36673"/>
            <a:ext cx="10096894" cy="1160096"/>
          </a:xfrm>
        </p:spPr>
        <p:txBody>
          <a:bodyPr>
            <a:normAutofit/>
          </a:bodyPr>
          <a:lstStyle/>
          <a:p>
            <a:r>
              <a:rPr lang="en-US" sz="3600" b="1" dirty="0"/>
              <a:t>Step 2 - The AI Simulation (</a:t>
            </a:r>
            <a:r>
              <a:rPr lang="en-US" sz="3600" b="1" dirty="0" err="1"/>
              <a:t>generate_ai_images.ipynb</a:t>
            </a:r>
            <a:r>
              <a:rPr lang="en-US" sz="3600" b="1" dirty="0"/>
              <a:t>)</a:t>
            </a:r>
          </a:p>
        </p:txBody>
      </p:sp>
      <p:sp>
        <p:nvSpPr>
          <p:cNvPr id="3" name="Content Placeholder 2">
            <a:extLst>
              <a:ext uri="{FF2B5EF4-FFF2-40B4-BE49-F238E27FC236}">
                <a16:creationId xmlns:a16="http://schemas.microsoft.com/office/drawing/2014/main" id="{3187E76B-9B7F-F122-6B42-EF26BB2C4621}"/>
              </a:ext>
            </a:extLst>
          </p:cNvPr>
          <p:cNvSpPr>
            <a:spLocks noGrp="1"/>
          </p:cNvSpPr>
          <p:nvPr>
            <p:ph idx="1"/>
          </p:nvPr>
        </p:nvSpPr>
        <p:spPr>
          <a:xfrm>
            <a:off x="357347" y="1253330"/>
            <a:ext cx="5738653" cy="5383139"/>
          </a:xfrm>
        </p:spPr>
        <p:txBody>
          <a:bodyPr>
            <a:normAutofit/>
          </a:bodyPr>
          <a:lstStyle/>
          <a:p>
            <a:pPr marL="0" indent="0">
              <a:buNone/>
            </a:pPr>
            <a:r>
              <a:rPr lang="en-US" sz="1800" b="1" dirty="0"/>
              <a:t>Objective:</a:t>
            </a:r>
            <a:r>
              <a:rPr lang="en-US" sz="1800" dirty="0"/>
              <a:t> To generate a synthetic dataset under controlled conditions. </a:t>
            </a:r>
          </a:p>
          <a:p>
            <a:pPr marL="0" indent="0">
              <a:buNone/>
            </a:pPr>
            <a:r>
              <a:rPr lang="en-US" sz="1800" b="1" dirty="0"/>
              <a:t>The Logic:</a:t>
            </a:r>
            <a:r>
              <a:rPr lang="en-US" sz="1800" dirty="0"/>
              <a:t> Utilized the diffusers library to load Stable Diffusion v1.5. To isolate the model's inherent bias, we used </a:t>
            </a:r>
            <a:r>
              <a:rPr lang="en-US" sz="1800" b="1" dirty="0"/>
              <a:t>neutral prompts</a:t>
            </a:r>
            <a:r>
              <a:rPr lang="en-US" sz="1800" dirty="0"/>
              <a:t> </a:t>
            </a:r>
          </a:p>
          <a:p>
            <a:pPr marL="0" indent="0">
              <a:buNone/>
            </a:pPr>
            <a:r>
              <a:rPr lang="en-US" sz="1800" dirty="0"/>
              <a:t>(e.g., "A photo of a doctor") </a:t>
            </a:r>
          </a:p>
          <a:p>
            <a:pPr marL="0" indent="0">
              <a:buNone/>
            </a:pPr>
            <a:r>
              <a:rPr lang="en-US" sz="1800" dirty="0"/>
              <a:t>without any gender or race modifiers.</a:t>
            </a:r>
          </a:p>
          <a:p>
            <a:pPr marL="0" indent="0">
              <a:buNone/>
            </a:pPr>
            <a:r>
              <a:rPr lang="en-US" sz="1800" b="1" dirty="0"/>
              <a:t>Technical Details:</a:t>
            </a:r>
            <a:endParaRPr lang="en-US" sz="1800" dirty="0"/>
          </a:p>
          <a:p>
            <a:r>
              <a:rPr lang="en-US" sz="1800" b="1" dirty="0"/>
              <a:t>Hardware:</a:t>
            </a:r>
            <a:r>
              <a:rPr lang="en-US" sz="1800" dirty="0"/>
              <a:t> The generation was GPU-accelerated (CUDA) to handle the computational load.</a:t>
            </a:r>
          </a:p>
          <a:p>
            <a:r>
              <a:rPr lang="en-US" sz="1800" b="1" dirty="0"/>
              <a:t>Volume:</a:t>
            </a:r>
            <a:r>
              <a:rPr lang="en-US" sz="1800" dirty="0"/>
              <a:t> Generated 50 images per role to create a sample size large enough to smooth out random variance.</a:t>
            </a:r>
          </a:p>
          <a:p>
            <a:r>
              <a:rPr lang="en-US" sz="1800" b="1" dirty="0"/>
              <a:t>Integrated Analysis:</a:t>
            </a:r>
            <a:r>
              <a:rPr lang="en-US" sz="1800" dirty="0"/>
              <a:t> Uniquely, this notebook runs the </a:t>
            </a:r>
            <a:r>
              <a:rPr lang="en-US" sz="1800" dirty="0" err="1"/>
              <a:t>DeepFace</a:t>
            </a:r>
            <a:r>
              <a:rPr lang="en-US" sz="1800" dirty="0"/>
              <a:t> analysis </a:t>
            </a:r>
            <a:r>
              <a:rPr lang="en-US" sz="1800" i="1" dirty="0"/>
              <a:t>immediately</a:t>
            </a:r>
            <a:r>
              <a:rPr lang="en-US" sz="1800" dirty="0"/>
              <a:t> after generation, tagging each AI image with metadata (Gender/Race) and saving it to analysis_ai.csv.</a:t>
            </a:r>
          </a:p>
        </p:txBody>
      </p:sp>
    </p:spTree>
    <p:extLst>
      <p:ext uri="{BB962C8B-B14F-4D97-AF65-F5344CB8AC3E}">
        <p14:creationId xmlns:p14="http://schemas.microsoft.com/office/powerpoint/2010/main" val="245030595"/>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6EB1-183B-7C90-B8D2-0075E84213D6}"/>
              </a:ext>
            </a:extLst>
          </p:cNvPr>
          <p:cNvSpPr>
            <a:spLocks noGrp="1"/>
          </p:cNvSpPr>
          <p:nvPr>
            <p:ph type="title"/>
          </p:nvPr>
        </p:nvSpPr>
        <p:spPr/>
        <p:txBody>
          <a:bodyPr>
            <a:normAutofit/>
          </a:bodyPr>
          <a:lstStyle/>
          <a:p>
            <a:r>
              <a:rPr lang="en-US" sz="2400" b="1" dirty="0"/>
              <a:t>analysis_ai.csv &amp; </a:t>
            </a:r>
            <a:r>
              <a:rPr lang="en-US" sz="2400" b="1" dirty="0" err="1"/>
              <a:t>chart_ai_generated</a:t>
            </a:r>
            <a:endParaRPr lang="en-US" sz="2400" b="1" dirty="0"/>
          </a:p>
        </p:txBody>
      </p:sp>
      <p:graphicFrame>
        <p:nvGraphicFramePr>
          <p:cNvPr id="4" name="Content Placeholder 3">
            <a:extLst>
              <a:ext uri="{FF2B5EF4-FFF2-40B4-BE49-F238E27FC236}">
                <a16:creationId xmlns:a16="http://schemas.microsoft.com/office/drawing/2014/main" id="{091FCC8E-C85E-AF71-22D3-E7B2E673D54D}"/>
              </a:ext>
            </a:extLst>
          </p:cNvPr>
          <p:cNvGraphicFramePr>
            <a:graphicFrameLocks noGrp="1"/>
          </p:cNvGraphicFramePr>
          <p:nvPr>
            <p:ph idx="1"/>
            <p:extLst>
              <p:ext uri="{D42A27DB-BD31-4B8C-83A1-F6EECF244321}">
                <p14:modId xmlns:p14="http://schemas.microsoft.com/office/powerpoint/2010/main" val="518725883"/>
              </p:ext>
            </p:extLst>
          </p:nvPr>
        </p:nvGraphicFramePr>
        <p:xfrm>
          <a:off x="942680" y="1825627"/>
          <a:ext cx="4006392" cy="4351334"/>
        </p:xfrm>
        <a:graphic>
          <a:graphicData uri="http://schemas.openxmlformats.org/drawingml/2006/table">
            <a:tbl>
              <a:tblPr/>
              <a:tblGrid>
                <a:gridCol w="667732">
                  <a:extLst>
                    <a:ext uri="{9D8B030D-6E8A-4147-A177-3AD203B41FA5}">
                      <a16:colId xmlns:a16="http://schemas.microsoft.com/office/drawing/2014/main" val="1174958468"/>
                    </a:ext>
                  </a:extLst>
                </a:gridCol>
                <a:gridCol w="667732">
                  <a:extLst>
                    <a:ext uri="{9D8B030D-6E8A-4147-A177-3AD203B41FA5}">
                      <a16:colId xmlns:a16="http://schemas.microsoft.com/office/drawing/2014/main" val="3642764562"/>
                    </a:ext>
                  </a:extLst>
                </a:gridCol>
                <a:gridCol w="667732">
                  <a:extLst>
                    <a:ext uri="{9D8B030D-6E8A-4147-A177-3AD203B41FA5}">
                      <a16:colId xmlns:a16="http://schemas.microsoft.com/office/drawing/2014/main" val="3584653172"/>
                    </a:ext>
                  </a:extLst>
                </a:gridCol>
                <a:gridCol w="667732">
                  <a:extLst>
                    <a:ext uri="{9D8B030D-6E8A-4147-A177-3AD203B41FA5}">
                      <a16:colId xmlns:a16="http://schemas.microsoft.com/office/drawing/2014/main" val="2417737127"/>
                    </a:ext>
                  </a:extLst>
                </a:gridCol>
                <a:gridCol w="667732">
                  <a:extLst>
                    <a:ext uri="{9D8B030D-6E8A-4147-A177-3AD203B41FA5}">
                      <a16:colId xmlns:a16="http://schemas.microsoft.com/office/drawing/2014/main" val="536402692"/>
                    </a:ext>
                  </a:extLst>
                </a:gridCol>
                <a:gridCol w="667732">
                  <a:extLst>
                    <a:ext uri="{9D8B030D-6E8A-4147-A177-3AD203B41FA5}">
                      <a16:colId xmlns:a16="http://schemas.microsoft.com/office/drawing/2014/main" val="1059728407"/>
                    </a:ext>
                  </a:extLst>
                </a:gridCol>
              </a:tblGrid>
              <a:tr h="167359">
                <a:tc>
                  <a:txBody>
                    <a:bodyPr/>
                    <a:lstStyle/>
                    <a:p>
                      <a:pPr algn="l" fontAlgn="b">
                        <a:buNone/>
                      </a:pPr>
                      <a:r>
                        <a:rPr lang="en-US" sz="800" b="0" i="0" u="none" strike="noStrike">
                          <a:solidFill>
                            <a:srgbClr val="000000"/>
                          </a:solidFill>
                          <a:effectLst/>
                          <a:latin typeface="Calibri" panose="020F0502020204030204" pitchFamily="34" charset="0"/>
                        </a:rPr>
                        <a:t>image_id</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role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face_detected</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gender</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race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3781684575"/>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doctor_027.png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2303644881"/>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doctor_025.png</a:t>
                      </a:r>
                    </a:p>
                  </a:txBody>
                  <a:tcPr marL="3719" marR="3719" marT="3719" marB="0" anchor="b">
                    <a:lnL>
                      <a:noFill/>
                    </a:lnL>
                    <a:lnR>
                      <a:noFill/>
                    </a:lnR>
                    <a:lnT>
                      <a:noFill/>
                    </a:lnT>
                    <a:lnB>
                      <a:noFill/>
                    </a:lnB>
                    <a:noFill/>
                  </a:tcPr>
                </a:tc>
                <a:tc>
                  <a:txBody>
                    <a:bodyPr/>
                    <a:lstStyle/>
                    <a:p>
                      <a:pPr algn="l" fontAlgn="b">
                        <a:buNone/>
                      </a:pPr>
                      <a:r>
                        <a:rPr lang="en-US" sz="800" b="0" i="0" u="none" strike="noStrike" dirty="0">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asian</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1857886506"/>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doctor_026.png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dirty="0">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1341404104"/>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doctor_005.png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723328925"/>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doctor_044.png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1109388567"/>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doctor_015.png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406479395"/>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doctor_022.png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Woman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655373620"/>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doctor_035.png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Woman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3357756634"/>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doctor_042.png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asian</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2195856143"/>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doctor_047.png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48769569"/>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doctor_020.png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714728552"/>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doctor_008.png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3269608054"/>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doctor_006.png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894014379"/>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doctor_003.png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030423071"/>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doctor_036.png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542095817"/>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doctor_019.png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middle eastern</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247751998"/>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doctor_004.png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1755805222"/>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doctor_048.png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Woman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3662102993"/>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doctor_007.png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4140652476"/>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doctor_037.png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black</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3642088263"/>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doctor_012.png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2590047844"/>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doctor_032.png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Woman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latino hispanic</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631499947"/>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doctor_039.png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Woman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2919833381"/>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doctor_021.png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gridSpan="2">
                  <a:txBody>
                    <a:bodyPr/>
                    <a:lstStyle/>
                    <a:p>
                      <a:pPr algn="l" fontAlgn="b">
                        <a:buNone/>
                      </a:pPr>
                      <a:r>
                        <a:rPr lang="en-US" sz="800" b="0" i="0" u="none" strike="noStrike">
                          <a:solidFill>
                            <a:srgbClr val="000000"/>
                          </a:solidFill>
                          <a:effectLst/>
                          <a:latin typeface="Calibri" panose="020F0502020204030204" pitchFamily="34" charset="0"/>
                        </a:rPr>
                        <a:t>latino hispanic</a:t>
                      </a:r>
                    </a:p>
                  </a:txBody>
                  <a:tcPr marL="3719" marR="3719" marT="3719"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286968541"/>
                  </a:ext>
                </a:extLst>
              </a:tr>
              <a:tr h="167359">
                <a:tc>
                  <a:txBody>
                    <a:bodyPr/>
                    <a:lstStyle/>
                    <a:p>
                      <a:pPr algn="l" fontAlgn="b">
                        <a:buNone/>
                      </a:pPr>
                      <a:r>
                        <a:rPr lang="en-US" sz="800" b="0" i="0" u="none" strike="noStrike">
                          <a:solidFill>
                            <a:srgbClr val="000000"/>
                          </a:solidFill>
                          <a:effectLst/>
                          <a:latin typeface="Calibri" panose="020F0502020204030204" pitchFamily="34" charset="0"/>
                        </a:rPr>
                        <a:t>doctor_031.png</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doctor</a:t>
                      </a:r>
                    </a:p>
                  </a:txBody>
                  <a:tcPr marL="3719" marR="3719" marT="3719" marB="0" anchor="b">
                    <a:lnL>
                      <a:noFill/>
                    </a:lnL>
                    <a:lnR>
                      <a:noFill/>
                    </a:lnR>
                    <a:lnT>
                      <a:noFill/>
                    </a:lnT>
                    <a:lnB>
                      <a:noFill/>
                    </a:lnB>
                    <a:noFill/>
                  </a:tcPr>
                </a:tc>
                <a:tc>
                  <a:txBody>
                    <a:bodyPr/>
                    <a:lstStyle/>
                    <a:p>
                      <a:pPr algn="ctr" fontAlgn="b">
                        <a:buNone/>
                      </a:pPr>
                      <a:r>
                        <a:rPr lang="en-US" sz="800" b="0" i="0" u="none" strike="noStrike">
                          <a:solidFill>
                            <a:srgbClr val="000000"/>
                          </a:solidFill>
                          <a:effectLst/>
                          <a:latin typeface="Calibri" panose="020F0502020204030204" pitchFamily="34" charset="0"/>
                        </a:rPr>
                        <a:t>TRUE</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Man</a:t>
                      </a:r>
                    </a:p>
                  </a:txBody>
                  <a:tcPr marL="3719" marR="3719" marT="3719" marB="0" anchor="b">
                    <a:lnL>
                      <a:noFill/>
                    </a:lnL>
                    <a:lnR>
                      <a:noFill/>
                    </a:lnR>
                    <a:lnT>
                      <a:noFill/>
                    </a:lnT>
                    <a:lnB>
                      <a:noFill/>
                    </a:lnB>
                    <a:noFill/>
                  </a:tcPr>
                </a:tc>
                <a:tc>
                  <a:txBody>
                    <a:bodyPr/>
                    <a:lstStyle/>
                    <a:p>
                      <a:pPr algn="l" fontAlgn="b">
                        <a:buNone/>
                      </a:pPr>
                      <a:r>
                        <a:rPr lang="en-US" sz="800" b="0" i="0" u="none" strike="noStrike">
                          <a:solidFill>
                            <a:srgbClr val="000000"/>
                          </a:solidFill>
                          <a:effectLst/>
                          <a:latin typeface="Calibri" panose="020F0502020204030204" pitchFamily="34" charset="0"/>
                        </a:rPr>
                        <a:t>white</a:t>
                      </a:r>
                    </a:p>
                  </a:txBody>
                  <a:tcPr marL="3719" marR="3719" marT="3719" marB="0" anchor="b">
                    <a:lnL>
                      <a:noFill/>
                    </a:lnL>
                    <a:lnR>
                      <a:noFill/>
                    </a:lnR>
                    <a:lnT>
                      <a:noFill/>
                    </a:lnT>
                    <a:lnB>
                      <a:noFill/>
                    </a:lnB>
                    <a:noFill/>
                  </a:tcPr>
                </a:tc>
                <a:tc>
                  <a:txBody>
                    <a:bodyPr/>
                    <a:lstStyle/>
                    <a:p>
                      <a:pPr algn="l" fontAlgn="b">
                        <a:buNone/>
                      </a:pPr>
                      <a:endParaRPr lang="en-US" sz="800" b="0" i="0" u="none" strike="noStrike" dirty="0">
                        <a:solidFill>
                          <a:srgbClr val="000000"/>
                        </a:solidFill>
                        <a:effectLst/>
                        <a:latin typeface="Calibri" panose="020F0502020204030204" pitchFamily="34" charset="0"/>
                      </a:endParaRPr>
                    </a:p>
                  </a:txBody>
                  <a:tcPr marL="3719" marR="3719" marT="3719" marB="0" anchor="b">
                    <a:lnL>
                      <a:noFill/>
                    </a:lnL>
                    <a:lnR>
                      <a:noFill/>
                    </a:lnR>
                    <a:lnT>
                      <a:noFill/>
                    </a:lnT>
                    <a:lnB>
                      <a:noFill/>
                    </a:lnB>
                    <a:noFill/>
                  </a:tcPr>
                </a:tc>
                <a:extLst>
                  <a:ext uri="{0D108BD9-81ED-4DB2-BD59-A6C34878D82A}">
                    <a16:rowId xmlns:a16="http://schemas.microsoft.com/office/drawing/2014/main" val="1045251218"/>
                  </a:ext>
                </a:extLst>
              </a:tr>
            </a:tbl>
          </a:graphicData>
        </a:graphic>
      </p:graphicFrame>
      <p:pic>
        <p:nvPicPr>
          <p:cNvPr id="6" name="Picture 5">
            <a:extLst>
              <a:ext uri="{FF2B5EF4-FFF2-40B4-BE49-F238E27FC236}">
                <a16:creationId xmlns:a16="http://schemas.microsoft.com/office/drawing/2014/main" id="{350FCD99-CD7E-DEAE-56E8-407AC4143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136" y="1955095"/>
            <a:ext cx="6820664" cy="4092398"/>
          </a:xfrm>
          <a:prstGeom prst="rect">
            <a:avLst/>
          </a:prstGeom>
        </p:spPr>
      </p:pic>
    </p:spTree>
    <p:extLst>
      <p:ext uri="{BB962C8B-B14F-4D97-AF65-F5344CB8AC3E}">
        <p14:creationId xmlns:p14="http://schemas.microsoft.com/office/powerpoint/2010/main" val="314678053"/>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11ACA-F9D5-FA85-C810-50D990EB4907}"/>
              </a:ext>
            </a:extLst>
          </p:cNvPr>
          <p:cNvPicPr>
            <a:picLocks noChangeAspect="1"/>
          </p:cNvPicPr>
          <p:nvPr/>
        </p:nvPicPr>
        <p:blipFill>
          <a:blip r:embed="rId2"/>
          <a:stretch>
            <a:fillRect/>
          </a:stretch>
        </p:blipFill>
        <p:spPr>
          <a:xfrm>
            <a:off x="1832967" y="1359297"/>
            <a:ext cx="8526065" cy="1981477"/>
          </a:xfrm>
          <a:prstGeom prst="rect">
            <a:avLst/>
          </a:prstGeom>
        </p:spPr>
      </p:pic>
      <p:sp>
        <p:nvSpPr>
          <p:cNvPr id="2" name="Title 1">
            <a:extLst>
              <a:ext uri="{FF2B5EF4-FFF2-40B4-BE49-F238E27FC236}">
                <a16:creationId xmlns:a16="http://schemas.microsoft.com/office/drawing/2014/main" id="{E5AB39C4-CBEB-AF56-0FDA-FD51CF7C49A0}"/>
              </a:ext>
            </a:extLst>
          </p:cNvPr>
          <p:cNvSpPr>
            <a:spLocks noGrp="1"/>
          </p:cNvSpPr>
          <p:nvPr>
            <p:ph type="title"/>
          </p:nvPr>
        </p:nvSpPr>
        <p:spPr>
          <a:xfrm>
            <a:off x="2122208" y="336845"/>
            <a:ext cx="7947581" cy="1359980"/>
          </a:xfrm>
        </p:spPr>
        <p:txBody>
          <a:bodyPr>
            <a:normAutofit/>
          </a:bodyPr>
          <a:lstStyle/>
          <a:p>
            <a:r>
              <a:rPr lang="en-US" sz="3600" b="1" dirty="0"/>
              <a:t>Step 3 - The "Judge" (analyze_deepface.py)</a:t>
            </a:r>
          </a:p>
        </p:txBody>
      </p:sp>
      <p:sp>
        <p:nvSpPr>
          <p:cNvPr id="3" name="Content Placeholder 2">
            <a:extLst>
              <a:ext uri="{FF2B5EF4-FFF2-40B4-BE49-F238E27FC236}">
                <a16:creationId xmlns:a16="http://schemas.microsoft.com/office/drawing/2014/main" id="{0693080A-0177-4CB1-2268-CCCD587F6F8D}"/>
              </a:ext>
            </a:extLst>
          </p:cNvPr>
          <p:cNvSpPr>
            <a:spLocks noGrp="1"/>
          </p:cNvSpPr>
          <p:nvPr>
            <p:ph idx="1"/>
          </p:nvPr>
        </p:nvSpPr>
        <p:spPr>
          <a:xfrm>
            <a:off x="838200" y="3009383"/>
            <a:ext cx="10515600" cy="3377971"/>
          </a:xfrm>
        </p:spPr>
        <p:txBody>
          <a:bodyPr>
            <a:normAutofit lnSpcReduction="10000"/>
          </a:bodyPr>
          <a:lstStyle/>
          <a:p>
            <a:pPr marL="0" indent="0">
              <a:buNone/>
            </a:pPr>
            <a:r>
              <a:rPr lang="en-US" sz="2000" b="1" dirty="0"/>
              <a:t>Objective:</a:t>
            </a:r>
            <a:r>
              <a:rPr lang="en-US" sz="2000" dirty="0"/>
              <a:t> To apply the same standard of measurement to the Real World data that we applied to the AI data. </a:t>
            </a:r>
          </a:p>
          <a:p>
            <a:pPr marL="0" indent="0">
              <a:buNone/>
            </a:pPr>
            <a:r>
              <a:rPr lang="en-US" sz="2000" b="1" dirty="0"/>
              <a:t>The Logic:</a:t>
            </a:r>
            <a:r>
              <a:rPr lang="en-US" sz="2000" dirty="0"/>
              <a:t> This script iterates through the extracted Flickr images. It handles the "messiness" of real-world photos:</a:t>
            </a:r>
          </a:p>
          <a:p>
            <a:r>
              <a:rPr lang="en-US" sz="2000" b="1" dirty="0"/>
              <a:t>Face Detection:</a:t>
            </a:r>
            <a:r>
              <a:rPr lang="en-US" sz="2000" dirty="0"/>
              <a:t> It uses </a:t>
            </a:r>
            <a:r>
              <a:rPr lang="en-US" sz="2000" dirty="0" err="1"/>
              <a:t>opencv</a:t>
            </a:r>
            <a:r>
              <a:rPr lang="en-US" sz="2000" dirty="0"/>
              <a:t> backend to ensure a face is actually visible.</a:t>
            </a:r>
          </a:p>
          <a:p>
            <a:r>
              <a:rPr lang="en-US" sz="2000" b="1" dirty="0"/>
              <a:t>Filtering:</a:t>
            </a:r>
            <a:r>
              <a:rPr lang="en-US" sz="2000" dirty="0"/>
              <a:t> Images where faces are not detected or are too obscure are discarded to prevent data pollution.</a:t>
            </a:r>
          </a:p>
          <a:p>
            <a:r>
              <a:rPr lang="en-US" sz="2000" b="1" dirty="0"/>
              <a:t>Classification:</a:t>
            </a:r>
            <a:r>
              <a:rPr lang="en-US" sz="2000" dirty="0"/>
              <a:t> </a:t>
            </a:r>
            <a:r>
              <a:rPr lang="en-US" sz="2000" dirty="0" err="1"/>
              <a:t>DeepFace</a:t>
            </a:r>
            <a:r>
              <a:rPr lang="en-US" sz="2000" dirty="0"/>
              <a:t> predicts the gender and dominant race.</a:t>
            </a:r>
          </a:p>
          <a:p>
            <a:r>
              <a:rPr lang="en-US" sz="2000" b="1" dirty="0"/>
              <a:t>Outcome:</a:t>
            </a:r>
            <a:r>
              <a:rPr lang="en-US" sz="2000" dirty="0"/>
              <a:t> This resulted in analysis_real.csv, a structured dataset transforming unstructured photos into </a:t>
            </a:r>
            <a:r>
              <a:rPr lang="en-US" sz="2000" dirty="0" err="1"/>
              <a:t>queryable</a:t>
            </a:r>
            <a:r>
              <a:rPr lang="en-US" sz="2000" dirty="0"/>
              <a:t> demographic statistics.</a:t>
            </a:r>
          </a:p>
          <a:p>
            <a:endParaRPr lang="en-US" sz="2000" dirty="0"/>
          </a:p>
        </p:txBody>
      </p:sp>
    </p:spTree>
    <p:extLst>
      <p:ext uri="{BB962C8B-B14F-4D97-AF65-F5344CB8AC3E}">
        <p14:creationId xmlns:p14="http://schemas.microsoft.com/office/powerpoint/2010/main" val="3753855581"/>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1713</Words>
  <Application>Microsoft Office PowerPoint</Application>
  <PresentationFormat>Widescreen</PresentationFormat>
  <Paragraphs>318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Candara</vt:lpstr>
      <vt:lpstr>Office Theme</vt:lpstr>
      <vt:lpstr>Artificial vs. Reality: Quantifying Gender Bias in Generative AI</vt:lpstr>
      <vt:lpstr>The Problem Statement &amp; Objective</vt:lpstr>
      <vt:lpstr>The Hypothesis (The "Caricature Effect")</vt:lpstr>
      <vt:lpstr>System Architecture &amp; Methodology</vt:lpstr>
      <vt:lpstr>Step 1 - Mining Reality (filter_and_extract.py)</vt:lpstr>
      <vt:lpstr>analysis_real.csv &amp; chart_real_world_baseline</vt:lpstr>
      <vt:lpstr>Step 2 - The AI Simulation (generate_ai_images.ipynb)</vt:lpstr>
      <vt:lpstr>analysis_ai.csv &amp; chart_ai_generated</vt:lpstr>
      <vt:lpstr>Step 3 - The "Judge" (analyze_deepface.py)</vt:lpstr>
      <vt:lpstr>Step 4 - Data Aggregation (compare_images.py)</vt:lpstr>
      <vt:lpstr>Step 5 - Visualization (visualize.py)</vt:lpstr>
      <vt:lpstr>Key Findings - The "Nurse" &amp; "Scientist" Anomalies</vt:lpstr>
      <vt:lpstr>PowerPoint Presentation</vt:lpstr>
      <vt:lpstr>PowerPoint Presentation</vt:lpstr>
      <vt:lpstr>PowerPoint Presentation</vt:lpstr>
      <vt:lpstr>Key Findings - The "Artist" Temporal Bias</vt:lpstr>
      <vt:lpstr>PowerPoint Presentation</vt:lpstr>
      <vt:lpstr>Conclusion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Muhammed Palli Valappil</dc:creator>
  <cp:lastModifiedBy>FARIZ PV</cp:lastModifiedBy>
  <cp:revision>3</cp:revision>
  <dcterms:created xsi:type="dcterms:W3CDTF">2025-12-31T20:49:47Z</dcterms:created>
  <dcterms:modified xsi:type="dcterms:W3CDTF">2026-01-27T16:54:41Z</dcterms:modified>
</cp:coreProperties>
</file>